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tif" ContentType="image/t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20" y="-9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4811250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pPr>
              <a:defRPr sz="1400" b="1"/>
            </a:pPr>
            <a:r>
              <a:t>Slide 1: Introduction</a:t>
            </a:r>
          </a:p>
          <a:p>
            <a:pPr>
              <a:defRPr sz="1400"/>
            </a:pPr>
            <a:r>
              <a:t>Before the meeting, ensure the date and location are edited appropriately. While we recommend including the footer and logos of the organizations who contributed to the development of this toolkit, meeting hosts should edit the presentation to meet their preference.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a:spLocks noGrp="1" noRot="1" noChangeAspect="1"/>
          </p:cNvSpPr>
          <p:nvPr>
            <p:ph type="sldImg"/>
          </p:nvPr>
        </p:nvSpPr>
        <p:spPr>
          <a:prstGeom prst="rect">
            <a:avLst/>
          </a:prstGeom>
        </p:spPr>
        <p:txBody>
          <a:bodyPr/>
          <a:lstStyle/>
          <a:p>
            <a:endParaRPr/>
          </a:p>
        </p:txBody>
      </p:sp>
      <p:sp>
        <p:nvSpPr>
          <p:cNvPr id="327" name="Shape 327"/>
          <p:cNvSpPr>
            <a:spLocks noGrp="1"/>
          </p:cNvSpPr>
          <p:nvPr>
            <p:ph type="body" sz="quarter" idx="1"/>
          </p:nvPr>
        </p:nvSpPr>
        <p:spPr>
          <a:prstGeom prst="rect">
            <a:avLst/>
          </a:prstGeom>
        </p:spPr>
        <p:txBody>
          <a:bodyPr/>
          <a:lstStyle>
            <a:lvl1pPr>
              <a:defRPr sz="1400" b="1"/>
            </a:lvl1pPr>
          </a:lstStyle>
          <a:p>
            <a:r>
              <a:t>Slide 10: Knowledge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Shape 347"/>
          <p:cNvSpPr>
            <a:spLocks noGrp="1" noRot="1" noChangeAspect="1"/>
          </p:cNvSpPr>
          <p:nvPr>
            <p:ph type="sldImg"/>
          </p:nvPr>
        </p:nvSpPr>
        <p:spPr>
          <a:prstGeom prst="rect">
            <a:avLst/>
          </a:prstGeom>
        </p:spPr>
        <p:txBody>
          <a:bodyPr/>
          <a:lstStyle/>
          <a:p>
            <a:endParaRPr/>
          </a:p>
        </p:txBody>
      </p:sp>
      <p:sp>
        <p:nvSpPr>
          <p:cNvPr id="348" name="Shape 348"/>
          <p:cNvSpPr>
            <a:spLocks noGrp="1"/>
          </p:cNvSpPr>
          <p:nvPr>
            <p:ph type="body" sz="quarter" idx="1"/>
          </p:nvPr>
        </p:nvSpPr>
        <p:spPr>
          <a:prstGeom prst="rect">
            <a:avLst/>
          </a:prstGeom>
        </p:spPr>
        <p:txBody>
          <a:bodyPr/>
          <a:lstStyle>
            <a:lvl1pPr>
              <a:defRPr sz="1400" b="1"/>
            </a:lvl1pPr>
          </a:lstStyle>
          <a:p>
            <a:r>
              <a:t>Slide 11: Instruction &amp; Assessment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Shape 389"/>
          <p:cNvSpPr>
            <a:spLocks noGrp="1" noRot="1" noChangeAspect="1"/>
          </p:cNvSpPr>
          <p:nvPr>
            <p:ph type="sldImg"/>
          </p:nvPr>
        </p:nvSpPr>
        <p:spPr>
          <a:prstGeom prst="rect">
            <a:avLst/>
          </a:prstGeom>
        </p:spPr>
        <p:txBody>
          <a:bodyPr/>
          <a:lstStyle/>
          <a:p>
            <a:endParaRPr/>
          </a:p>
        </p:txBody>
      </p:sp>
      <p:sp>
        <p:nvSpPr>
          <p:cNvPr id="390" name="Shape 390"/>
          <p:cNvSpPr>
            <a:spLocks noGrp="1"/>
          </p:cNvSpPr>
          <p:nvPr>
            <p:ph type="body" sz="quarter" idx="1"/>
          </p:nvPr>
        </p:nvSpPr>
        <p:spPr>
          <a:prstGeom prst="rect">
            <a:avLst/>
          </a:prstGeom>
        </p:spPr>
        <p:txBody>
          <a:bodyPr/>
          <a:lstStyle>
            <a:lvl1pPr>
              <a:defRPr sz="1400" b="1"/>
            </a:lvl1pPr>
          </a:lstStyle>
          <a:p>
            <a:r>
              <a:t>Slide 12: Systemic Change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Shape 410"/>
          <p:cNvSpPr>
            <a:spLocks noGrp="1" noRot="1" noChangeAspect="1"/>
          </p:cNvSpPr>
          <p:nvPr>
            <p:ph type="sldImg"/>
          </p:nvPr>
        </p:nvSpPr>
        <p:spPr>
          <a:prstGeom prst="rect">
            <a:avLst/>
          </a:prstGeom>
        </p:spPr>
        <p:txBody>
          <a:bodyPr/>
          <a:lstStyle/>
          <a:p>
            <a:endParaRPr/>
          </a:p>
        </p:txBody>
      </p:sp>
      <p:sp>
        <p:nvSpPr>
          <p:cNvPr id="411" name="Shape 411"/>
          <p:cNvSpPr>
            <a:spLocks noGrp="1"/>
          </p:cNvSpPr>
          <p:nvPr>
            <p:ph type="body" sz="quarter" idx="1"/>
          </p:nvPr>
        </p:nvSpPr>
        <p:spPr>
          <a:prstGeom prst="rect">
            <a:avLst/>
          </a:prstGeom>
        </p:spPr>
        <p:txBody>
          <a:bodyPr/>
          <a:lstStyle>
            <a:lvl1pPr>
              <a:defRPr sz="1400" b="1"/>
            </a:lvl1pPr>
          </a:lstStyle>
          <a:p>
            <a:r>
              <a:t>Slide 13: Summary of Comments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noRot="1" noChangeAspect="1"/>
          </p:cNvSpPr>
          <p:nvPr>
            <p:ph type="sldImg"/>
          </p:nvPr>
        </p:nvSpPr>
        <p:spPr>
          <a:prstGeom prst="rect">
            <a:avLst/>
          </a:prstGeom>
        </p:spPr>
        <p:txBody>
          <a:bodyPr/>
          <a:lstStyle/>
          <a:p>
            <a:endParaRPr/>
          </a:p>
        </p:txBody>
      </p:sp>
      <p:sp>
        <p:nvSpPr>
          <p:cNvPr id="432" name="Shape 432"/>
          <p:cNvSpPr>
            <a:spLocks noGrp="1"/>
          </p:cNvSpPr>
          <p:nvPr>
            <p:ph type="body" sz="quarter" idx="1"/>
          </p:nvPr>
        </p:nvSpPr>
        <p:spPr>
          <a:prstGeom prst="rect">
            <a:avLst/>
          </a:prstGeom>
        </p:spPr>
        <p:txBody>
          <a:bodyPr/>
          <a:lstStyle>
            <a:lvl1pPr>
              <a:defRPr sz="1400" b="1"/>
            </a:lvl1pPr>
          </a:lstStyle>
          <a:p>
            <a:r>
              <a:t>Slide 14: Submitting Comments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Shape 452"/>
          <p:cNvSpPr>
            <a:spLocks noGrp="1" noRot="1" noChangeAspect="1"/>
          </p:cNvSpPr>
          <p:nvPr>
            <p:ph type="sldImg"/>
          </p:nvPr>
        </p:nvSpPr>
        <p:spPr>
          <a:prstGeom prst="rect">
            <a:avLst/>
          </a:prstGeom>
        </p:spPr>
        <p:txBody>
          <a:bodyPr/>
          <a:lstStyle/>
          <a:p>
            <a:endParaRPr/>
          </a:p>
        </p:txBody>
      </p:sp>
      <p:sp>
        <p:nvSpPr>
          <p:cNvPr id="453" name="Shape 453"/>
          <p:cNvSpPr>
            <a:spLocks noGrp="1"/>
          </p:cNvSpPr>
          <p:nvPr>
            <p:ph type="body" sz="quarter" idx="1"/>
          </p:nvPr>
        </p:nvSpPr>
        <p:spPr>
          <a:prstGeom prst="rect">
            <a:avLst/>
          </a:prstGeom>
        </p:spPr>
        <p:txBody>
          <a:bodyPr/>
          <a:lstStyle>
            <a:lvl1pPr>
              <a:defRPr sz="1400" b="1"/>
            </a:lvl1pPr>
          </a:lstStyle>
          <a:p>
            <a:r>
              <a:t>Slide 15: Submitting Comments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Shape 474"/>
          <p:cNvSpPr>
            <a:spLocks noGrp="1" noRot="1" noChangeAspect="1"/>
          </p:cNvSpPr>
          <p:nvPr>
            <p:ph type="sldImg"/>
          </p:nvPr>
        </p:nvSpPr>
        <p:spPr>
          <a:prstGeom prst="rect">
            <a:avLst/>
          </a:prstGeom>
        </p:spPr>
        <p:txBody>
          <a:bodyPr/>
          <a:lstStyle/>
          <a:p>
            <a:endParaRPr/>
          </a:p>
        </p:txBody>
      </p:sp>
      <p:sp>
        <p:nvSpPr>
          <p:cNvPr id="475" name="Shape 475"/>
          <p:cNvSpPr>
            <a:spLocks noGrp="1"/>
          </p:cNvSpPr>
          <p:nvPr>
            <p:ph type="body" sz="quarter" idx="1"/>
          </p:nvPr>
        </p:nvSpPr>
        <p:spPr>
          <a:prstGeom prst="rect">
            <a:avLst/>
          </a:prstGeom>
        </p:spPr>
        <p:txBody>
          <a:bodyPr/>
          <a:lstStyle>
            <a:lvl1pPr>
              <a:defRPr sz="1400" b="1"/>
            </a:lvl1pPr>
          </a:lstStyle>
          <a:p>
            <a:r>
              <a:t>Slide 16: Thank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lvl1pPr>
              <a:defRPr sz="1400" b="1"/>
            </a:lvl1pPr>
          </a:lstStyle>
          <a:p>
            <a:r>
              <a:t>Slide 2: Context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noRot="1" noChangeAspect="1"/>
          </p:cNvSpPr>
          <p:nvPr>
            <p:ph type="sldImg"/>
          </p:nvPr>
        </p:nvSpPr>
        <p:spPr>
          <a:prstGeom prst="rect">
            <a:avLst/>
          </a:prstGeom>
        </p:spPr>
        <p:txBody>
          <a:bodyPr/>
          <a:lstStyle/>
          <a:p>
            <a:endParaRPr/>
          </a:p>
        </p:txBody>
      </p:sp>
      <p:sp>
        <p:nvSpPr>
          <p:cNvPr id="180" name="Shape 180"/>
          <p:cNvSpPr>
            <a:spLocks noGrp="1"/>
          </p:cNvSpPr>
          <p:nvPr>
            <p:ph type="body" sz="quarter" idx="1"/>
          </p:nvPr>
        </p:nvSpPr>
        <p:spPr>
          <a:prstGeom prst="rect">
            <a:avLst/>
          </a:prstGeom>
        </p:spPr>
        <p:txBody>
          <a:bodyPr/>
          <a:lstStyle>
            <a:lvl1pPr>
              <a:defRPr sz="1400" b="1"/>
            </a:lvl1pPr>
          </a:lstStyle>
          <a:p>
            <a:r>
              <a:t>Slide 3: Goals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a:spLocks noGrp="1" noRot="1" noChangeAspect="1"/>
          </p:cNvSpPr>
          <p:nvPr>
            <p:ph type="sldImg"/>
          </p:nvPr>
        </p:nvSpPr>
        <p:spPr>
          <a:prstGeom prst="rect">
            <a:avLst/>
          </a:prstGeom>
        </p:spPr>
        <p:txBody>
          <a:bodyPr/>
          <a:lstStyle/>
          <a:p>
            <a:endParaRPr/>
          </a:p>
        </p:txBody>
      </p:sp>
      <p:sp>
        <p:nvSpPr>
          <p:cNvPr id="201" name="Shape 201"/>
          <p:cNvSpPr>
            <a:spLocks noGrp="1"/>
          </p:cNvSpPr>
          <p:nvPr>
            <p:ph type="body" sz="quarter" idx="1"/>
          </p:nvPr>
        </p:nvSpPr>
        <p:spPr>
          <a:prstGeom prst="rect">
            <a:avLst/>
          </a:prstGeom>
        </p:spPr>
        <p:txBody>
          <a:bodyPr/>
          <a:lstStyle/>
          <a:p>
            <a:pPr>
              <a:defRPr sz="1400" b="1"/>
            </a:pPr>
            <a:r>
              <a:t>Slide 4: Workflow</a:t>
            </a:r>
          </a:p>
          <a:p>
            <a:pPr>
              <a:defRPr sz="1400"/>
            </a:pPr>
            <a:r>
              <a:t>The tools included in the ESSA Review Toolkit are specifically oriented toward Title II, Part B (discussed in part D.1 of state plans). However, we recommend reviewing other sections of their state plan if there are enough members of the review team.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noRot="1" noChangeAspect="1"/>
          </p:cNvSpPr>
          <p:nvPr>
            <p:ph type="sldImg"/>
          </p:nvPr>
        </p:nvSpPr>
        <p:spPr>
          <a:prstGeom prst="rect">
            <a:avLst/>
          </a:prstGeom>
        </p:spPr>
        <p:txBody>
          <a:bodyPr/>
          <a:lstStyle/>
          <a:p>
            <a:endParaRPr/>
          </a:p>
        </p:txBody>
      </p:sp>
      <p:sp>
        <p:nvSpPr>
          <p:cNvPr id="222" name="Shape 222"/>
          <p:cNvSpPr>
            <a:spLocks noGrp="1"/>
          </p:cNvSpPr>
          <p:nvPr>
            <p:ph type="body" sz="quarter" idx="1"/>
          </p:nvPr>
        </p:nvSpPr>
        <p:spPr>
          <a:prstGeom prst="rect">
            <a:avLst/>
          </a:prstGeom>
        </p:spPr>
        <p:txBody>
          <a:bodyPr/>
          <a:lstStyle>
            <a:lvl1pPr>
              <a:defRPr sz="1400" b="1"/>
            </a:lvl1pPr>
          </a:lstStyle>
          <a:p>
            <a:r>
              <a:t>Slide 5: Resources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endParaRPr/>
          </a:p>
        </p:txBody>
      </p:sp>
      <p:sp>
        <p:nvSpPr>
          <p:cNvPr id="243" name="Shape 243"/>
          <p:cNvSpPr>
            <a:spLocks noGrp="1"/>
          </p:cNvSpPr>
          <p:nvPr>
            <p:ph type="body" sz="quarter" idx="1"/>
          </p:nvPr>
        </p:nvSpPr>
        <p:spPr>
          <a:prstGeom prst="rect">
            <a:avLst/>
          </a:prstGeom>
        </p:spPr>
        <p:txBody>
          <a:bodyPr/>
          <a:lstStyle>
            <a:lvl1pPr>
              <a:defRPr sz="1400" b="1"/>
            </a:lvl1pPr>
          </a:lstStyle>
          <a:p>
            <a:r>
              <a:t>Slide 6: Intro to Guiding Questions Discussion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Shape 263"/>
          <p:cNvSpPr>
            <a:spLocks noGrp="1" noRot="1" noChangeAspect="1"/>
          </p:cNvSpPr>
          <p:nvPr>
            <p:ph type="sldImg"/>
          </p:nvPr>
        </p:nvSpPr>
        <p:spPr>
          <a:prstGeom prst="rect">
            <a:avLst/>
          </a:prstGeom>
        </p:spPr>
        <p:txBody>
          <a:bodyPr/>
          <a:lstStyle/>
          <a:p>
            <a:endParaRPr/>
          </a:p>
        </p:txBody>
      </p:sp>
      <p:sp>
        <p:nvSpPr>
          <p:cNvPr id="264" name="Shape 264"/>
          <p:cNvSpPr>
            <a:spLocks noGrp="1"/>
          </p:cNvSpPr>
          <p:nvPr>
            <p:ph type="body" sz="quarter" idx="1"/>
          </p:nvPr>
        </p:nvSpPr>
        <p:spPr>
          <a:prstGeom prst="rect">
            <a:avLst/>
          </a:prstGeom>
        </p:spPr>
        <p:txBody>
          <a:bodyPr/>
          <a:lstStyle>
            <a:lvl1pPr>
              <a:defRPr sz="1400" b="1"/>
            </a:lvl1pPr>
          </a:lstStyle>
          <a:p>
            <a:r>
              <a:t>Slide 7: Social Justice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a:spLocks noGrp="1" noRot="1" noChangeAspect="1"/>
          </p:cNvSpPr>
          <p:nvPr>
            <p:ph type="sldImg"/>
          </p:nvPr>
        </p:nvSpPr>
        <p:spPr>
          <a:prstGeom prst="rect">
            <a:avLst/>
          </a:prstGeom>
        </p:spPr>
        <p:txBody>
          <a:bodyPr/>
          <a:lstStyle/>
          <a:p>
            <a:endParaRPr/>
          </a:p>
        </p:txBody>
      </p:sp>
      <p:sp>
        <p:nvSpPr>
          <p:cNvPr id="285" name="Shape 285"/>
          <p:cNvSpPr>
            <a:spLocks noGrp="1"/>
          </p:cNvSpPr>
          <p:nvPr>
            <p:ph type="body" sz="quarter" idx="1"/>
          </p:nvPr>
        </p:nvSpPr>
        <p:spPr>
          <a:prstGeom prst="rect">
            <a:avLst/>
          </a:prstGeom>
        </p:spPr>
        <p:txBody>
          <a:bodyPr/>
          <a:lstStyle>
            <a:lvl1pPr>
              <a:defRPr sz="1400" b="1"/>
            </a:lvl1pPr>
          </a:lstStyle>
          <a:p>
            <a:r>
              <a:t>Slide 8: Systemic Thoughts &amp; Actions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Shape 305"/>
          <p:cNvSpPr>
            <a:spLocks noGrp="1" noRot="1" noChangeAspect="1"/>
          </p:cNvSpPr>
          <p:nvPr>
            <p:ph type="sldImg"/>
          </p:nvPr>
        </p:nvSpPr>
        <p:spPr>
          <a:prstGeom prst="rect">
            <a:avLst/>
          </a:prstGeom>
        </p:spPr>
        <p:txBody>
          <a:bodyPr/>
          <a:lstStyle/>
          <a:p>
            <a:endParaRPr/>
          </a:p>
        </p:txBody>
      </p:sp>
      <p:sp>
        <p:nvSpPr>
          <p:cNvPr id="306" name="Shape 306"/>
          <p:cNvSpPr>
            <a:spLocks noGrp="1"/>
          </p:cNvSpPr>
          <p:nvPr>
            <p:ph type="body" sz="quarter" idx="1"/>
          </p:nvPr>
        </p:nvSpPr>
        <p:spPr>
          <a:prstGeom prst="rect">
            <a:avLst/>
          </a:prstGeom>
        </p:spPr>
        <p:txBody>
          <a:bodyPr/>
          <a:lstStyle>
            <a:lvl1pPr>
              <a:defRPr sz="1400" b="1"/>
            </a:lvl1pPr>
          </a:lstStyle>
          <a:p>
            <a:r>
              <a:t>Slide 9: Leadership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
        <p:nvSpPr>
          <p:cNvPr id="4" name="Shape 4"/>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7" Type="http://schemas.openxmlformats.org/officeDocument/2006/relationships/hyperlink" Target="http://bit.ly/ESSA-ToolkitSurvey" TargetMode="External"/><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7" Type="http://schemas.openxmlformats.org/officeDocument/2006/relationships/hyperlink" Target="http://bit.ly/ESSA-ToolkitSurvey" TargetMode="External"/><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tif"/><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Group 121"/>
          <p:cNvGrpSpPr/>
          <p:nvPr/>
        </p:nvGrpSpPr>
        <p:grpSpPr>
          <a:xfrm>
            <a:off x="-192508" y="-2416803"/>
            <a:ext cx="13389816" cy="7089974"/>
            <a:chOff x="89273" y="0"/>
            <a:chExt cx="13389815" cy="7089972"/>
          </a:xfrm>
        </p:grpSpPr>
        <p:pic>
          <p:nvPicPr>
            <p:cNvPr id="119" name="FullSizeR.jpg"/>
            <p:cNvPicPr>
              <a:picLocks noChangeAspect="1"/>
            </p:cNvPicPr>
            <p:nvPr/>
          </p:nvPicPr>
          <p:blipFill>
            <a:blip r:embed="rId3">
              <a:extLst/>
            </a:blip>
            <a:srcRect t="6118" b="21192"/>
            <a:stretch>
              <a:fillRect/>
            </a:stretch>
          </p:blipFill>
          <p:spPr>
            <a:xfrm>
              <a:off x="281620" y="0"/>
              <a:ext cx="13005150" cy="7089973"/>
            </a:xfrm>
            <a:prstGeom prst="rect">
              <a:avLst/>
            </a:prstGeom>
            <a:ln w="12700" cap="flat">
              <a:noFill/>
              <a:miter lim="400000"/>
            </a:ln>
            <a:effectLst/>
          </p:spPr>
        </p:pic>
        <p:sp>
          <p:nvSpPr>
            <p:cNvPr id="120" name="Shape 120"/>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6500">
                  <a:solidFill>
                    <a:srgbClr val="FFFFFF"/>
                  </a:solidFill>
                  <a:latin typeface="Avenir Next Demi Bold"/>
                  <a:ea typeface="Avenir Next Demi Bold"/>
                  <a:cs typeface="Avenir Next Demi Bold"/>
                  <a:sym typeface="Avenir Next Demi Bold"/>
                </a:defRPr>
              </a:lvl1pPr>
            </a:lstStyle>
            <a:p>
              <a:pPr>
                <a:defRPr>
                  <a:latin typeface="Avenir Next"/>
                  <a:ea typeface="Avenir Next"/>
                  <a:cs typeface="Avenir Next"/>
                  <a:sym typeface="Avenir Next"/>
                </a:defRPr>
              </a:pPr>
              <a:r>
                <a:rPr>
                  <a:latin typeface="Avenir Next Demi Bold"/>
                  <a:ea typeface="Avenir Next Demi Bold"/>
                  <a:cs typeface="Avenir Next Demi Bold"/>
                  <a:sym typeface="Avenir Next Demi Bold"/>
                </a:rPr>
                <a:t>ESSA Review Toolkit</a:t>
              </a:r>
            </a:p>
          </p:txBody>
        </p:sp>
      </p:grpSp>
      <p:grpSp>
        <p:nvGrpSpPr>
          <p:cNvPr id="124" name="Group 124"/>
          <p:cNvGrpSpPr/>
          <p:nvPr/>
        </p:nvGrpSpPr>
        <p:grpSpPr>
          <a:xfrm>
            <a:off x="11242690" y="-87633"/>
            <a:ext cx="1434835" cy="1355630"/>
            <a:chOff x="0" y="0"/>
            <a:chExt cx="1434834" cy="1355628"/>
          </a:xfrm>
        </p:grpSpPr>
        <p:sp>
          <p:nvSpPr>
            <p:cNvPr id="122" name="Shape 122"/>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123" name="Shape 123"/>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rPr dirty="0"/>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rPr dirty="0"/>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rPr dirty="0"/>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rPr dirty="0" smtClean="0"/>
                <a:t>#</a:t>
              </a:r>
              <a:r>
                <a:rPr lang="en-US" dirty="0" smtClean="0"/>
                <a:t>4</a:t>
              </a:r>
              <a:endParaRPr dirty="0"/>
            </a:p>
          </p:txBody>
        </p:sp>
      </p:grpSp>
      <p:grpSp>
        <p:nvGrpSpPr>
          <p:cNvPr id="128" name="Group 128"/>
          <p:cNvGrpSpPr/>
          <p:nvPr/>
        </p:nvGrpSpPr>
        <p:grpSpPr>
          <a:xfrm>
            <a:off x="-29954" y="8897748"/>
            <a:ext cx="9849897" cy="938627"/>
            <a:chOff x="0" y="0"/>
            <a:chExt cx="9849895" cy="938626"/>
          </a:xfrm>
        </p:grpSpPr>
        <p:sp>
          <p:nvSpPr>
            <p:cNvPr id="125" name="Shape 125"/>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126" name="Shape 126"/>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127" name="Shape 127"/>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132" name="Group 132"/>
          <p:cNvGrpSpPr/>
          <p:nvPr/>
        </p:nvGrpSpPr>
        <p:grpSpPr>
          <a:xfrm>
            <a:off x="9057149" y="9009745"/>
            <a:ext cx="2671215" cy="602764"/>
            <a:chOff x="31452" y="26083"/>
            <a:chExt cx="2671213" cy="602762"/>
          </a:xfrm>
        </p:grpSpPr>
        <p:pic>
          <p:nvPicPr>
            <p:cNvPr id="129"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130"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131"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
        <p:nvSpPr>
          <p:cNvPr id="133" name="Shape 133"/>
          <p:cNvSpPr/>
          <p:nvPr/>
        </p:nvSpPr>
        <p:spPr>
          <a:xfrm>
            <a:off x="4727336" y="5036088"/>
            <a:ext cx="7708790" cy="34987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l" defTabSz="457200">
              <a:defRPr sz="2800">
                <a:solidFill>
                  <a:srgbClr val="FF7F00"/>
                </a:solidFill>
                <a:latin typeface="Avenir Next Demi Bold"/>
                <a:ea typeface="Avenir Next Demi Bold"/>
                <a:cs typeface="Avenir Next Demi Bold"/>
                <a:sym typeface="Avenir Next Demi Bold"/>
              </a:defRPr>
            </a:pPr>
            <a:r>
              <a:t>Review Team Meeting Agenda</a:t>
            </a:r>
          </a:p>
          <a:p>
            <a:pPr marL="673100" indent="-482600" algn="l" defTabSz="457200">
              <a:buSzPct val="100000"/>
              <a:buAutoNum type="arabicPeriod"/>
              <a:defRPr sz="2400">
                <a:latin typeface="Avenir Next"/>
                <a:ea typeface="Avenir Next"/>
                <a:cs typeface="Avenir Next"/>
                <a:sym typeface="Avenir Next"/>
              </a:defRPr>
            </a:pPr>
            <a:r>
              <a:t>Welcome and Introductions</a:t>
            </a:r>
          </a:p>
          <a:p>
            <a:pPr marL="673100" indent="-482600" algn="l" defTabSz="457200">
              <a:buSzPct val="100000"/>
              <a:buAutoNum type="arabicPeriod"/>
              <a:defRPr sz="2400">
                <a:latin typeface="Avenir Next"/>
                <a:ea typeface="Avenir Next"/>
                <a:cs typeface="Avenir Next"/>
                <a:sym typeface="Avenir Next"/>
              </a:defRPr>
            </a:pPr>
            <a:r>
              <a:t>Context</a:t>
            </a:r>
          </a:p>
          <a:p>
            <a:pPr marL="673100" indent="-482600" algn="l" defTabSz="457200">
              <a:buSzPct val="100000"/>
              <a:buAutoNum type="arabicPeriod"/>
              <a:defRPr sz="2400">
                <a:latin typeface="Avenir Next"/>
                <a:ea typeface="Avenir Next"/>
                <a:cs typeface="Avenir Next"/>
                <a:sym typeface="Avenir Next"/>
              </a:defRPr>
            </a:pPr>
            <a:r>
              <a:t>Goals and workflow for today’s meeting</a:t>
            </a:r>
          </a:p>
          <a:p>
            <a:pPr marL="673100" indent="-482600" algn="l" defTabSz="457200">
              <a:buSzPct val="100000"/>
              <a:buAutoNum type="arabicPeriod"/>
              <a:defRPr sz="2400">
                <a:latin typeface="Avenir Next"/>
                <a:ea typeface="Avenir Next"/>
                <a:cs typeface="Avenir Next"/>
                <a:sym typeface="Avenir Next"/>
              </a:defRPr>
            </a:pPr>
            <a:r>
              <a:t>Review the resources from the toolkit</a:t>
            </a:r>
          </a:p>
          <a:p>
            <a:pPr marL="673100" indent="-482600" algn="l" defTabSz="457200">
              <a:buSzPct val="100000"/>
              <a:buAutoNum type="arabicPeriod"/>
              <a:defRPr sz="2400">
                <a:latin typeface="Avenir Next"/>
                <a:ea typeface="Avenir Next"/>
                <a:cs typeface="Avenir Next"/>
                <a:sym typeface="Avenir Next"/>
              </a:defRPr>
            </a:pPr>
            <a:r>
              <a:t>Discuss Guiding Questions and Look Fors</a:t>
            </a:r>
          </a:p>
          <a:p>
            <a:pPr marL="673100" indent="-482600" algn="l" defTabSz="457200">
              <a:buSzPct val="100000"/>
              <a:buAutoNum type="arabicPeriod"/>
              <a:defRPr sz="2400">
                <a:latin typeface="Avenir Next"/>
                <a:ea typeface="Avenir Next"/>
                <a:cs typeface="Avenir Next"/>
                <a:sym typeface="Avenir Next"/>
              </a:defRPr>
            </a:pPr>
            <a:r>
              <a:t>Produce and submit a summary of our comments</a:t>
            </a:r>
          </a:p>
          <a:p>
            <a:pPr marL="673100" indent="-482600" algn="l" defTabSz="457200">
              <a:buSzPct val="100000"/>
              <a:buAutoNum type="arabicPeriod"/>
              <a:defRPr sz="2400">
                <a:latin typeface="Avenir Next"/>
                <a:ea typeface="Avenir Next"/>
                <a:cs typeface="Avenir Next"/>
                <a:sym typeface="Avenir Next"/>
              </a:defRPr>
            </a:pPr>
            <a:r>
              <a:t>Decide on next steps for our work together</a:t>
            </a:r>
          </a:p>
        </p:txBody>
      </p:sp>
      <p:sp>
        <p:nvSpPr>
          <p:cNvPr id="134" name="Shape 134"/>
          <p:cNvSpPr/>
          <p:nvPr/>
        </p:nvSpPr>
        <p:spPr>
          <a:xfrm>
            <a:off x="568674" y="5036088"/>
            <a:ext cx="3516223" cy="34987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r" defTabSz="457200">
              <a:defRPr sz="2800">
                <a:solidFill>
                  <a:srgbClr val="FF7F00"/>
                </a:solidFill>
                <a:latin typeface="Avenir Next Demi Bold"/>
                <a:ea typeface="Avenir Next Demi Bold"/>
                <a:cs typeface="Avenir Next Demi Bold"/>
                <a:sym typeface="Avenir Next Demi Bold"/>
              </a:defRPr>
            </a:pPr>
            <a:r>
              <a:t>July 18, 2017</a:t>
            </a:r>
          </a:p>
          <a:p>
            <a:pPr algn="r" defTabSz="457200">
              <a:defRPr sz="2400">
                <a:latin typeface="Avenir Next"/>
                <a:ea typeface="Avenir Next"/>
                <a:cs typeface="Avenir Next"/>
                <a:sym typeface="Avenir Next"/>
              </a:defRPr>
            </a:pPr>
            <a:r>
              <a:t>Location</a:t>
            </a:r>
          </a:p>
          <a:p>
            <a:pPr algn="r" defTabSz="457200">
              <a:defRPr sz="2400">
                <a:latin typeface="Avenir Next"/>
                <a:ea typeface="Avenir Next"/>
                <a:cs typeface="Avenir Next"/>
                <a:sym typeface="Avenir Next"/>
              </a:defRPr>
            </a:pPr>
            <a:r>
              <a:t>City, State</a:t>
            </a:r>
          </a:p>
        </p:txBody>
      </p:sp>
      <p:sp>
        <p:nvSpPr>
          <p:cNvPr id="135" name="Shape 135"/>
          <p:cNvSpPr/>
          <p:nvPr/>
        </p:nvSpPr>
        <p:spPr>
          <a:xfrm flipV="1">
            <a:off x="4406116" y="5036088"/>
            <a:ext cx="1" cy="3498743"/>
          </a:xfrm>
          <a:prstGeom prst="line">
            <a:avLst/>
          </a:prstGeom>
          <a:ln w="25400">
            <a:solidFill>
              <a:srgbClr val="FF7F00"/>
            </a:solidFill>
            <a:miter lim="400000"/>
          </a:ln>
        </p:spPr>
        <p:txBody>
          <a:bodyPr lIns="50800" tIns="50800" rIns="50800" bIns="50800" anchor="ctr"/>
          <a:lstStyle/>
          <a:p>
            <a:pPr>
              <a:defRPr sz="2400"/>
            </a:pPr>
            <a:endParaRPr/>
          </a:p>
        </p:txBody>
      </p:sp>
      <p:sp>
        <p:nvSpPr>
          <p:cNvPr id="136" name="Shape 136"/>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a:t>
            </a:fld>
            <a:endParaRP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0" name="Group 310"/>
          <p:cNvGrpSpPr/>
          <p:nvPr/>
        </p:nvGrpSpPr>
        <p:grpSpPr>
          <a:xfrm>
            <a:off x="11108190" y="-100390"/>
            <a:ext cx="1434835" cy="1355630"/>
            <a:chOff x="0" y="0"/>
            <a:chExt cx="1434834" cy="1355628"/>
          </a:xfrm>
        </p:grpSpPr>
        <p:sp>
          <p:nvSpPr>
            <p:cNvPr id="308" name="Shape 308"/>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309" name="Shape 309"/>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313" name="Group 313"/>
          <p:cNvGrpSpPr/>
          <p:nvPr/>
        </p:nvGrpSpPr>
        <p:grpSpPr>
          <a:xfrm>
            <a:off x="-307423" y="-1421161"/>
            <a:ext cx="13708920" cy="2983817"/>
            <a:chOff x="89273" y="4111631"/>
            <a:chExt cx="13708918" cy="2983815"/>
          </a:xfrm>
        </p:grpSpPr>
        <p:pic>
          <p:nvPicPr>
            <p:cNvPr id="311"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312" name="Shape 312"/>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5500">
                  <a:solidFill>
                    <a:srgbClr val="FFFFFF"/>
                  </a:solidFill>
                  <a:latin typeface="Avenir Next Demi Bold"/>
                  <a:ea typeface="Avenir Next Demi Bold"/>
                  <a:cs typeface="Avenir Next Demi Bold"/>
                  <a:sym typeface="Avenir Next Demi Bold"/>
                </a:defRPr>
              </a:lvl1pPr>
            </a:lstStyle>
            <a:p>
              <a:pPr marL="917575" indent="0"/>
              <a:r>
                <a:rPr dirty="0"/>
                <a:t>Professional Development Guiding Question #1</a:t>
              </a:r>
            </a:p>
          </p:txBody>
        </p:sp>
      </p:grpSp>
      <p:sp>
        <p:nvSpPr>
          <p:cNvPr id="314" name="Shape 314"/>
          <p:cNvSpPr/>
          <p:nvPr/>
        </p:nvSpPr>
        <p:spPr>
          <a:xfrm>
            <a:off x="3100104" y="1706648"/>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4000">
                <a:latin typeface="Avenir Next"/>
                <a:ea typeface="Avenir Next"/>
                <a:cs typeface="Avenir Next"/>
                <a:sym typeface="Avenir Next"/>
              </a:defRPr>
            </a:pPr>
            <a:r>
              <a:rPr>
                <a:latin typeface="Avenir Next Demi Bold"/>
                <a:ea typeface="Avenir Next Demi Bold"/>
                <a:cs typeface="Avenir Next Demi Bold"/>
                <a:sym typeface="Avenir Next Demi Bold"/>
              </a:rPr>
              <a:t>To what extent does the plan</a:t>
            </a:r>
            <a:r>
              <a:t> prioritize professional development that is sustained, intensive, and focused on increasing knowledge of mathematics content, pedagogy, and curriculum?</a:t>
            </a:r>
          </a:p>
        </p:txBody>
      </p:sp>
      <p:sp>
        <p:nvSpPr>
          <p:cNvPr id="315" name="Shape 315"/>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Knowledge</a:t>
            </a:r>
          </a:p>
        </p:txBody>
      </p:sp>
      <p:sp>
        <p:nvSpPr>
          <p:cNvPr id="316" name="Shape 316"/>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317" name="Shape 317"/>
          <p:cNvSpPr>
            <a:spLocks noGrp="1"/>
          </p:cNvSpPr>
          <p:nvPr>
            <p:ph type="sldNum" sz="quarter" idx="2"/>
          </p:nvPr>
        </p:nvSpPr>
        <p:spPr>
          <a:xfrm>
            <a:off x="12006771" y="9120627"/>
            <a:ext cx="635280"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grpSp>
        <p:nvGrpSpPr>
          <p:cNvPr id="321" name="Group 321"/>
          <p:cNvGrpSpPr/>
          <p:nvPr/>
        </p:nvGrpSpPr>
        <p:grpSpPr>
          <a:xfrm>
            <a:off x="-29954" y="8897748"/>
            <a:ext cx="9849897" cy="938627"/>
            <a:chOff x="0" y="0"/>
            <a:chExt cx="9849895" cy="938626"/>
          </a:xfrm>
        </p:grpSpPr>
        <p:sp>
          <p:nvSpPr>
            <p:cNvPr id="318" name="Shape 318"/>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319" name="Shape 319"/>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320" name="Shape 320"/>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325" name="Group 325"/>
          <p:cNvGrpSpPr/>
          <p:nvPr/>
        </p:nvGrpSpPr>
        <p:grpSpPr>
          <a:xfrm>
            <a:off x="9057149" y="9009745"/>
            <a:ext cx="2671215" cy="602764"/>
            <a:chOff x="31452" y="26083"/>
            <a:chExt cx="2671213" cy="602762"/>
          </a:xfrm>
        </p:grpSpPr>
        <p:pic>
          <p:nvPicPr>
            <p:cNvPr id="322"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323"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324"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1" name="Group 331"/>
          <p:cNvGrpSpPr/>
          <p:nvPr/>
        </p:nvGrpSpPr>
        <p:grpSpPr>
          <a:xfrm>
            <a:off x="11108190" y="-100390"/>
            <a:ext cx="1434835" cy="1355630"/>
            <a:chOff x="0" y="0"/>
            <a:chExt cx="1434834" cy="1355628"/>
          </a:xfrm>
        </p:grpSpPr>
        <p:sp>
          <p:nvSpPr>
            <p:cNvPr id="329" name="Shape 329"/>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330" name="Shape 330"/>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334" name="Group 334"/>
          <p:cNvGrpSpPr/>
          <p:nvPr/>
        </p:nvGrpSpPr>
        <p:grpSpPr>
          <a:xfrm>
            <a:off x="-307423" y="-1421161"/>
            <a:ext cx="13708920" cy="2983817"/>
            <a:chOff x="89273" y="4111631"/>
            <a:chExt cx="13708918" cy="2983815"/>
          </a:xfrm>
        </p:grpSpPr>
        <p:pic>
          <p:nvPicPr>
            <p:cNvPr id="332"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333" name="Shape 333"/>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5500">
                  <a:solidFill>
                    <a:srgbClr val="FFFFFF"/>
                  </a:solidFill>
                  <a:latin typeface="Avenir Next Demi Bold"/>
                  <a:ea typeface="Avenir Next Demi Bold"/>
                  <a:cs typeface="Avenir Next Demi Bold"/>
                  <a:sym typeface="Avenir Next Demi Bold"/>
                </a:defRPr>
              </a:lvl1pPr>
            </a:lstStyle>
            <a:p>
              <a:pPr marL="917575" indent="0"/>
              <a:r>
                <a:rPr dirty="0"/>
                <a:t>Professional Development Guiding Question #2</a:t>
              </a:r>
            </a:p>
          </p:txBody>
        </p:sp>
      </p:grpSp>
      <p:sp>
        <p:nvSpPr>
          <p:cNvPr id="335" name="Shape 335"/>
          <p:cNvSpPr/>
          <p:nvPr/>
        </p:nvSpPr>
        <p:spPr>
          <a:xfrm>
            <a:off x="3100104" y="1706648"/>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4000">
                <a:latin typeface="Avenir Next"/>
                <a:ea typeface="Avenir Next"/>
                <a:cs typeface="Avenir Next"/>
                <a:sym typeface="Avenir Next"/>
              </a:defRPr>
            </a:pPr>
            <a:r>
              <a:rPr>
                <a:latin typeface="Avenir Next Demi Bold"/>
                <a:ea typeface="Avenir Next Demi Bold"/>
                <a:cs typeface="Avenir Next Demi Bold"/>
                <a:sym typeface="Avenir Next Demi Bold"/>
              </a:rPr>
              <a:t>To what extent does the plan</a:t>
            </a:r>
            <a:r>
              <a:t> position evidence of student thinking and learning as the driver for collaborative planning and professional learning experiences? </a:t>
            </a:r>
          </a:p>
        </p:txBody>
      </p:sp>
      <p:sp>
        <p:nvSpPr>
          <p:cNvPr id="336" name="Shape 336"/>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Instruction &amp; Assessment</a:t>
            </a:r>
          </a:p>
        </p:txBody>
      </p:sp>
      <p:sp>
        <p:nvSpPr>
          <p:cNvPr id="337" name="Shape 337"/>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338" name="Shape 338"/>
          <p:cNvSpPr>
            <a:spLocks noGrp="1"/>
          </p:cNvSpPr>
          <p:nvPr>
            <p:ph type="sldNum" sz="quarter" idx="2"/>
          </p:nvPr>
        </p:nvSpPr>
        <p:spPr>
          <a:xfrm>
            <a:off x="12006771" y="9120627"/>
            <a:ext cx="635280"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grpSp>
        <p:nvGrpSpPr>
          <p:cNvPr id="342" name="Group 342"/>
          <p:cNvGrpSpPr/>
          <p:nvPr/>
        </p:nvGrpSpPr>
        <p:grpSpPr>
          <a:xfrm>
            <a:off x="-29954" y="8897748"/>
            <a:ext cx="9849897" cy="938627"/>
            <a:chOff x="0" y="0"/>
            <a:chExt cx="9849895" cy="938626"/>
          </a:xfrm>
        </p:grpSpPr>
        <p:sp>
          <p:nvSpPr>
            <p:cNvPr id="339" name="Shape 339"/>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340" name="Shape 340"/>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341" name="Shape 341"/>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346" name="Group 346"/>
          <p:cNvGrpSpPr/>
          <p:nvPr/>
        </p:nvGrpSpPr>
        <p:grpSpPr>
          <a:xfrm>
            <a:off x="9057149" y="9009745"/>
            <a:ext cx="2671215" cy="602764"/>
            <a:chOff x="31452" y="26083"/>
            <a:chExt cx="2671213" cy="602762"/>
          </a:xfrm>
        </p:grpSpPr>
        <p:pic>
          <p:nvPicPr>
            <p:cNvPr id="343"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344"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345"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3" name="Group 373"/>
          <p:cNvGrpSpPr/>
          <p:nvPr/>
        </p:nvGrpSpPr>
        <p:grpSpPr>
          <a:xfrm>
            <a:off x="11108190" y="-100390"/>
            <a:ext cx="1434835" cy="1355630"/>
            <a:chOff x="0" y="0"/>
            <a:chExt cx="1434834" cy="1355628"/>
          </a:xfrm>
        </p:grpSpPr>
        <p:sp>
          <p:nvSpPr>
            <p:cNvPr id="371" name="Shape 371"/>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372" name="Shape 372"/>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376" name="Group 376"/>
          <p:cNvGrpSpPr/>
          <p:nvPr/>
        </p:nvGrpSpPr>
        <p:grpSpPr>
          <a:xfrm>
            <a:off x="-307423" y="-45069"/>
            <a:ext cx="13389817" cy="1607724"/>
            <a:chOff x="89273" y="5487723"/>
            <a:chExt cx="13389815" cy="1607723"/>
          </a:xfrm>
        </p:grpSpPr>
        <p:pic>
          <p:nvPicPr>
            <p:cNvPr id="374" name="FullSizeR.jpg"/>
            <p:cNvPicPr>
              <a:picLocks noChangeAspect="1"/>
            </p:cNvPicPr>
            <p:nvPr/>
          </p:nvPicPr>
          <p:blipFill>
            <a:blip r:embed="rId3">
              <a:extLst/>
            </a:blip>
            <a:srcRect l="631" t="43049" r="3408" b="41309"/>
            <a:stretch>
              <a:fillRect/>
            </a:stretch>
          </p:blipFill>
          <p:spPr>
            <a:xfrm>
              <a:off x="298860" y="5487723"/>
              <a:ext cx="13151785" cy="1607724"/>
            </a:xfrm>
            <a:prstGeom prst="rect">
              <a:avLst/>
            </a:prstGeom>
            <a:ln w="12700" cap="flat">
              <a:noFill/>
              <a:miter lim="400000"/>
            </a:ln>
            <a:effectLst/>
          </p:spPr>
        </p:pic>
        <p:sp>
          <p:nvSpPr>
            <p:cNvPr id="375" name="Shape 375"/>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5500">
                  <a:solidFill>
                    <a:srgbClr val="FFFFFF"/>
                  </a:solidFill>
                  <a:latin typeface="Avenir Next Demi Bold"/>
                  <a:ea typeface="Avenir Next Demi Bold"/>
                  <a:cs typeface="Avenir Next Demi Bold"/>
                  <a:sym typeface="Avenir Next Demi Bold"/>
                </a:defRPr>
              </a:lvl1pPr>
            </a:lstStyle>
            <a:p>
              <a:pPr marL="917575" indent="0"/>
              <a:r>
                <a:rPr dirty="0"/>
                <a:t>Professional Development Guiding Question #3</a:t>
              </a:r>
            </a:p>
          </p:txBody>
        </p:sp>
      </p:grpSp>
      <p:sp>
        <p:nvSpPr>
          <p:cNvPr id="377" name="Shape 377"/>
          <p:cNvSpPr/>
          <p:nvPr/>
        </p:nvSpPr>
        <p:spPr>
          <a:xfrm>
            <a:off x="3100104" y="1706648"/>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4000">
                <a:latin typeface="Avenir Next"/>
                <a:ea typeface="Avenir Next"/>
                <a:cs typeface="Avenir Next"/>
                <a:sym typeface="Avenir Next"/>
              </a:defRPr>
            </a:pPr>
            <a:r>
              <a:rPr>
                <a:latin typeface="Avenir Next Demi Bold"/>
                <a:ea typeface="Avenir Next Demi Bold"/>
                <a:cs typeface="Avenir Next Demi Bold"/>
                <a:sym typeface="Avenir Next Demi Bold"/>
              </a:rPr>
              <a:t>To what extent does the plan</a:t>
            </a:r>
            <a:r>
              <a:t> include sufficient time and mechanisms for teachers to participate in collaborative professional learning opportunities that will build their capacity to implement effective teaching practices that increase student achievement?</a:t>
            </a:r>
          </a:p>
        </p:txBody>
      </p:sp>
      <p:sp>
        <p:nvSpPr>
          <p:cNvPr id="378" name="Shape 378"/>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Systemic Change</a:t>
            </a:r>
          </a:p>
        </p:txBody>
      </p:sp>
      <p:sp>
        <p:nvSpPr>
          <p:cNvPr id="379" name="Shape 379"/>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380" name="Shape 380"/>
          <p:cNvSpPr>
            <a:spLocks noGrp="1"/>
          </p:cNvSpPr>
          <p:nvPr>
            <p:ph type="sldNum" sz="quarter" idx="2"/>
          </p:nvPr>
        </p:nvSpPr>
        <p:spPr>
          <a:xfrm>
            <a:off x="12006771" y="9120627"/>
            <a:ext cx="635280"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grpSp>
        <p:nvGrpSpPr>
          <p:cNvPr id="384" name="Group 384"/>
          <p:cNvGrpSpPr/>
          <p:nvPr/>
        </p:nvGrpSpPr>
        <p:grpSpPr>
          <a:xfrm>
            <a:off x="-29954" y="8897748"/>
            <a:ext cx="9849897" cy="938627"/>
            <a:chOff x="0" y="0"/>
            <a:chExt cx="9849895" cy="938626"/>
          </a:xfrm>
        </p:grpSpPr>
        <p:sp>
          <p:nvSpPr>
            <p:cNvPr id="381" name="Shape 381"/>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382" name="Shape 382"/>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383" name="Shape 383"/>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388" name="Group 388"/>
          <p:cNvGrpSpPr/>
          <p:nvPr/>
        </p:nvGrpSpPr>
        <p:grpSpPr>
          <a:xfrm>
            <a:off x="9057149" y="9009745"/>
            <a:ext cx="2671215" cy="602764"/>
            <a:chOff x="31452" y="26083"/>
            <a:chExt cx="2671213" cy="602762"/>
          </a:xfrm>
        </p:grpSpPr>
        <p:pic>
          <p:nvPicPr>
            <p:cNvPr id="385"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386"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387"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4" name="Group 394"/>
          <p:cNvGrpSpPr/>
          <p:nvPr/>
        </p:nvGrpSpPr>
        <p:grpSpPr>
          <a:xfrm>
            <a:off x="11108190" y="-100390"/>
            <a:ext cx="1434835" cy="1355630"/>
            <a:chOff x="0" y="0"/>
            <a:chExt cx="1434834" cy="1355628"/>
          </a:xfrm>
        </p:grpSpPr>
        <p:sp>
          <p:nvSpPr>
            <p:cNvPr id="392" name="Shape 392"/>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393" name="Shape 393"/>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397" name="Group 397"/>
          <p:cNvGrpSpPr/>
          <p:nvPr/>
        </p:nvGrpSpPr>
        <p:grpSpPr>
          <a:xfrm>
            <a:off x="-307423" y="-45069"/>
            <a:ext cx="13389817" cy="1607724"/>
            <a:chOff x="89273" y="5487723"/>
            <a:chExt cx="13389815" cy="1607723"/>
          </a:xfrm>
        </p:grpSpPr>
        <p:pic>
          <p:nvPicPr>
            <p:cNvPr id="395" name="FullSizeR.jpg"/>
            <p:cNvPicPr>
              <a:picLocks noChangeAspect="1"/>
            </p:cNvPicPr>
            <p:nvPr/>
          </p:nvPicPr>
          <p:blipFill>
            <a:blip r:embed="rId3">
              <a:extLst/>
            </a:blip>
            <a:srcRect l="631" t="43049" r="3408" b="41309"/>
            <a:stretch>
              <a:fillRect/>
            </a:stretch>
          </p:blipFill>
          <p:spPr>
            <a:xfrm>
              <a:off x="298860" y="5487723"/>
              <a:ext cx="13151785" cy="1607724"/>
            </a:xfrm>
            <a:prstGeom prst="rect">
              <a:avLst/>
            </a:prstGeom>
            <a:ln w="12700" cap="flat">
              <a:noFill/>
              <a:miter lim="400000"/>
            </a:ln>
            <a:effectLst/>
          </p:spPr>
        </p:pic>
        <p:sp>
          <p:nvSpPr>
            <p:cNvPr id="396" name="Shape 396"/>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6500">
                  <a:solidFill>
                    <a:srgbClr val="FFFFFF"/>
                  </a:solidFill>
                  <a:latin typeface="Avenir Next Demi Bold"/>
                  <a:ea typeface="Avenir Next Demi Bold"/>
                  <a:cs typeface="Avenir Next Demi Bold"/>
                  <a:sym typeface="Avenir Next Demi Bold"/>
                </a:defRPr>
              </a:lvl1pPr>
            </a:lstStyle>
            <a:p>
              <a:r>
                <a:t>Summary of Comments</a:t>
              </a:r>
            </a:p>
          </p:txBody>
        </p:sp>
      </p:grpSp>
      <p:sp>
        <p:nvSpPr>
          <p:cNvPr id="398" name="Shape 398"/>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Summary</a:t>
            </a:r>
          </a:p>
        </p:txBody>
      </p:sp>
      <p:sp>
        <p:nvSpPr>
          <p:cNvPr id="399" name="Shape 399"/>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400" name="Shape 400"/>
          <p:cNvSpPr>
            <a:spLocks noGrp="1"/>
          </p:cNvSpPr>
          <p:nvPr>
            <p:ph type="sldNum" sz="quarter" idx="2"/>
          </p:nvPr>
        </p:nvSpPr>
        <p:spPr>
          <a:xfrm>
            <a:off x="12006771" y="9120627"/>
            <a:ext cx="635280"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13</a:t>
            </a:fld>
            <a:endParaRPr/>
          </a:p>
        </p:txBody>
      </p:sp>
      <p:grpSp>
        <p:nvGrpSpPr>
          <p:cNvPr id="404" name="Group 404"/>
          <p:cNvGrpSpPr/>
          <p:nvPr/>
        </p:nvGrpSpPr>
        <p:grpSpPr>
          <a:xfrm>
            <a:off x="-29954" y="8897748"/>
            <a:ext cx="9849897" cy="938627"/>
            <a:chOff x="0" y="0"/>
            <a:chExt cx="9849895" cy="938626"/>
          </a:xfrm>
        </p:grpSpPr>
        <p:sp>
          <p:nvSpPr>
            <p:cNvPr id="401" name="Shape 401"/>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402" name="Shape 402"/>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403" name="Shape 403"/>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408" name="Group 408"/>
          <p:cNvGrpSpPr/>
          <p:nvPr/>
        </p:nvGrpSpPr>
        <p:grpSpPr>
          <a:xfrm>
            <a:off x="9057149" y="9009745"/>
            <a:ext cx="2671215" cy="602764"/>
            <a:chOff x="31452" y="26083"/>
            <a:chExt cx="2671213" cy="602762"/>
          </a:xfrm>
        </p:grpSpPr>
        <p:pic>
          <p:nvPicPr>
            <p:cNvPr id="405"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406"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407"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
        <p:nvSpPr>
          <p:cNvPr id="409" name="Shape 409"/>
          <p:cNvSpPr/>
          <p:nvPr/>
        </p:nvSpPr>
        <p:spPr>
          <a:xfrm>
            <a:off x="3100104" y="1871747"/>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493888" indent="-493888" algn="l" defTabSz="457200">
              <a:buSzPct val="100000"/>
              <a:buAutoNum type="arabicPeriod" startAt="2"/>
              <a:defRPr sz="3000">
                <a:solidFill>
                  <a:srgbClr val="FF7F00"/>
                </a:solidFill>
                <a:latin typeface="Avenir Next Demi Bold"/>
                <a:ea typeface="Avenir Next Demi Bold"/>
                <a:cs typeface="Avenir Next Demi Bold"/>
                <a:sym typeface="Avenir Next Demi Bold"/>
              </a:defRPr>
            </a:pPr>
            <a:r>
              <a:rPr dirty="0"/>
              <a:t>Write up the summary of comments (1 hour)</a:t>
            </a:r>
          </a:p>
          <a:p>
            <a:pPr marL="1128888" lvl="1" indent="-493888" algn="l" defTabSz="457200">
              <a:buSzPct val="100000"/>
              <a:buAutoNum type="alphaLcPeriod"/>
              <a:defRPr sz="3000">
                <a:latin typeface="Avenir Next"/>
                <a:ea typeface="Avenir Next"/>
                <a:cs typeface="Avenir Next"/>
                <a:sym typeface="Avenir Next"/>
              </a:defRPr>
            </a:pPr>
            <a:r>
              <a:rPr dirty="0" smtClean="0"/>
              <a:t>Note</a:t>
            </a:r>
            <a:r>
              <a:rPr lang="en-US" dirty="0"/>
              <a:t> </a:t>
            </a:r>
            <a:r>
              <a:rPr dirty="0" smtClean="0"/>
              <a:t>takers </a:t>
            </a:r>
            <a:r>
              <a:rPr dirty="0"/>
              <a:t>write up 3-4 bullet points representing the key themes for each Guiding Question</a:t>
            </a:r>
          </a:p>
          <a:p>
            <a:pPr marL="1128888" lvl="1" indent="-493888" algn="l" defTabSz="457200">
              <a:buSzPct val="100000"/>
              <a:buAutoNum type="alphaLcPeriod"/>
              <a:defRPr sz="3000">
                <a:latin typeface="Avenir Next"/>
                <a:ea typeface="Avenir Next"/>
                <a:cs typeface="Avenir Next"/>
                <a:sym typeface="Avenir Next"/>
              </a:defRPr>
            </a:pPr>
            <a:r>
              <a:rPr dirty="0"/>
              <a:t>Others work on writing a short introductory paragraph for the comments</a:t>
            </a:r>
          </a:p>
          <a:p>
            <a:pPr marL="1128888" lvl="1" indent="-493888" algn="l" defTabSz="457200">
              <a:buSzPct val="100000"/>
              <a:buAutoNum type="alphaLcPeriod"/>
              <a:defRPr sz="3000">
                <a:latin typeface="Avenir Next"/>
                <a:ea typeface="Avenir Next"/>
                <a:cs typeface="Avenir Next"/>
                <a:sym typeface="Avenir Next"/>
              </a:defRPr>
            </a:pPr>
            <a:r>
              <a:rPr dirty="0"/>
              <a:t>Proofread and “sign” the comments document</a:t>
            </a:r>
          </a:p>
        </p:txBody>
      </p:sp>
    </p:spTree>
  </p:cSld>
  <p:clrMapOvr>
    <a:masterClrMapping/>
  </p:clrMapOvr>
  <p:transition xmlns:p14="http://schemas.microsoft.com/office/powerpoint/2010/mai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5" name="Group 415"/>
          <p:cNvGrpSpPr/>
          <p:nvPr/>
        </p:nvGrpSpPr>
        <p:grpSpPr>
          <a:xfrm>
            <a:off x="11108190" y="-100390"/>
            <a:ext cx="1434835" cy="1355630"/>
            <a:chOff x="0" y="0"/>
            <a:chExt cx="1434834" cy="1355628"/>
          </a:xfrm>
        </p:grpSpPr>
        <p:sp>
          <p:nvSpPr>
            <p:cNvPr id="413" name="Shape 413"/>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414" name="Shape 414"/>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418" name="Group 418"/>
          <p:cNvGrpSpPr/>
          <p:nvPr/>
        </p:nvGrpSpPr>
        <p:grpSpPr>
          <a:xfrm>
            <a:off x="-307423" y="-45069"/>
            <a:ext cx="13389817" cy="1607724"/>
            <a:chOff x="89273" y="5487723"/>
            <a:chExt cx="13389815" cy="1607723"/>
          </a:xfrm>
        </p:grpSpPr>
        <p:pic>
          <p:nvPicPr>
            <p:cNvPr id="416" name="FullSizeR.jpg"/>
            <p:cNvPicPr>
              <a:picLocks noChangeAspect="1"/>
            </p:cNvPicPr>
            <p:nvPr/>
          </p:nvPicPr>
          <p:blipFill>
            <a:blip r:embed="rId3">
              <a:extLst/>
            </a:blip>
            <a:srcRect l="631" t="43049" r="3408" b="41309"/>
            <a:stretch>
              <a:fillRect/>
            </a:stretch>
          </p:blipFill>
          <p:spPr>
            <a:xfrm>
              <a:off x="298860" y="5487723"/>
              <a:ext cx="13151785" cy="1607724"/>
            </a:xfrm>
            <a:prstGeom prst="rect">
              <a:avLst/>
            </a:prstGeom>
            <a:ln w="12700" cap="flat">
              <a:noFill/>
              <a:miter lim="400000"/>
            </a:ln>
            <a:effectLst/>
          </p:spPr>
        </p:pic>
        <p:sp>
          <p:nvSpPr>
            <p:cNvPr id="417" name="Shape 417"/>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6500">
                  <a:solidFill>
                    <a:srgbClr val="FFFFFF"/>
                  </a:solidFill>
                  <a:latin typeface="Avenir Next Demi Bold"/>
                  <a:ea typeface="Avenir Next Demi Bold"/>
                  <a:cs typeface="Avenir Next Demi Bold"/>
                  <a:sym typeface="Avenir Next Demi Bold"/>
                </a:defRPr>
              </a:lvl1pPr>
            </a:lstStyle>
            <a:p>
              <a:r>
                <a:t>Begin Advocating</a:t>
              </a:r>
            </a:p>
          </p:txBody>
        </p:sp>
      </p:grpSp>
      <p:sp>
        <p:nvSpPr>
          <p:cNvPr id="419" name="Shape 419"/>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Summary</a:t>
            </a:r>
          </a:p>
        </p:txBody>
      </p:sp>
      <p:sp>
        <p:nvSpPr>
          <p:cNvPr id="420" name="Shape 420"/>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421" name="Shape 421"/>
          <p:cNvSpPr>
            <a:spLocks noGrp="1"/>
          </p:cNvSpPr>
          <p:nvPr>
            <p:ph type="sldNum" sz="quarter" idx="2"/>
          </p:nvPr>
        </p:nvSpPr>
        <p:spPr>
          <a:xfrm>
            <a:off x="12006771" y="9120627"/>
            <a:ext cx="635280"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14</a:t>
            </a:fld>
            <a:endParaRPr/>
          </a:p>
        </p:txBody>
      </p:sp>
      <p:grpSp>
        <p:nvGrpSpPr>
          <p:cNvPr id="425" name="Group 425"/>
          <p:cNvGrpSpPr/>
          <p:nvPr/>
        </p:nvGrpSpPr>
        <p:grpSpPr>
          <a:xfrm>
            <a:off x="-29954" y="8897748"/>
            <a:ext cx="9849897" cy="938627"/>
            <a:chOff x="0" y="0"/>
            <a:chExt cx="9849895" cy="938626"/>
          </a:xfrm>
        </p:grpSpPr>
        <p:sp>
          <p:nvSpPr>
            <p:cNvPr id="422" name="Shape 422"/>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423" name="Shape 423"/>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424" name="Shape 424"/>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429" name="Group 429"/>
          <p:cNvGrpSpPr/>
          <p:nvPr/>
        </p:nvGrpSpPr>
        <p:grpSpPr>
          <a:xfrm>
            <a:off x="9057149" y="9009745"/>
            <a:ext cx="2671215" cy="602764"/>
            <a:chOff x="31452" y="26083"/>
            <a:chExt cx="2671213" cy="602762"/>
          </a:xfrm>
        </p:grpSpPr>
        <p:pic>
          <p:nvPicPr>
            <p:cNvPr id="426"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427"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428"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
        <p:nvSpPr>
          <p:cNvPr id="430" name="Shape 430"/>
          <p:cNvSpPr/>
          <p:nvPr/>
        </p:nvSpPr>
        <p:spPr>
          <a:xfrm>
            <a:off x="3100104" y="1871747"/>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493888" indent="-493888" algn="l" defTabSz="457200">
              <a:buSzPct val="100000"/>
              <a:buAutoNum type="arabicPeriod" startAt="3"/>
              <a:defRPr sz="3000">
                <a:solidFill>
                  <a:srgbClr val="FF7F00"/>
                </a:solidFill>
                <a:latin typeface="Avenir Next Demi Bold"/>
                <a:ea typeface="Avenir Next Demi Bold"/>
                <a:cs typeface="Avenir Next Demi Bold"/>
                <a:sym typeface="Avenir Next Demi Bold"/>
              </a:defRPr>
            </a:pPr>
            <a:r>
              <a:rPr dirty="0"/>
              <a:t>Submit </a:t>
            </a:r>
            <a:r>
              <a:rPr dirty="0" smtClean="0"/>
              <a:t>comments </a:t>
            </a:r>
            <a:r>
              <a:rPr dirty="0"/>
              <a:t>and begin advocating </a:t>
            </a:r>
            <a:r>
              <a:rPr dirty="0" smtClean="0"/>
              <a:t>(</a:t>
            </a:r>
            <a:r>
              <a:rPr dirty="0"/>
              <a:t>10 minutes)</a:t>
            </a:r>
          </a:p>
          <a:p>
            <a:pPr marL="1128888" lvl="1" indent="-493888" algn="l" defTabSz="457200">
              <a:buSzPct val="100000"/>
              <a:buAutoNum type="alphaLcPeriod"/>
              <a:defRPr sz="2800">
                <a:latin typeface="Avenir Next"/>
                <a:ea typeface="Avenir Next"/>
                <a:cs typeface="Avenir Next"/>
                <a:sym typeface="Avenir Next"/>
              </a:defRPr>
            </a:pPr>
            <a:r>
              <a:rPr dirty="0"/>
              <a:t>Submit comments to the state!</a:t>
            </a:r>
          </a:p>
          <a:p>
            <a:pPr marL="1590322" lvl="2" indent="-345722" algn="l" defTabSz="457200">
              <a:buSzPct val="100000"/>
              <a:buChar char="≫"/>
              <a:defRPr sz="2700">
                <a:latin typeface="Avenir Next"/>
                <a:ea typeface="Avenir Next"/>
                <a:cs typeface="Avenir Next"/>
                <a:sym typeface="Avenir Next"/>
              </a:defRPr>
            </a:pPr>
            <a:r>
              <a:rPr dirty="0"/>
              <a:t>Consider using the hashtags #ESSA and #MTBoS and mentioning @CCSSO, @success_STEM, @NCTM, @MathTeachCircle, and/or @StateMathLeaders, and also tweeting at your state’s Chief State School Officer and Governor.</a:t>
            </a:r>
          </a:p>
          <a:p>
            <a:pPr marL="1128888" lvl="1" indent="-493888" algn="l" defTabSz="457200">
              <a:buSzPct val="100000"/>
              <a:buAutoNum type="alphaLcPeriod"/>
              <a:defRPr sz="2800">
                <a:latin typeface="Avenir Next"/>
                <a:ea typeface="Avenir Next"/>
                <a:cs typeface="Avenir Next"/>
                <a:sym typeface="Avenir Next"/>
              </a:defRPr>
            </a:pPr>
            <a:r>
              <a:rPr dirty="0"/>
              <a:t>Take a photo of </a:t>
            </a:r>
            <a:r>
              <a:rPr dirty="0" smtClean="0"/>
              <a:t>review </a:t>
            </a:r>
            <a:r>
              <a:rPr dirty="0"/>
              <a:t>and post it on social media</a:t>
            </a:r>
          </a:p>
          <a:p>
            <a:pPr marL="1128888" lvl="1" indent="-493888" algn="l" defTabSz="457200">
              <a:buSzPct val="100000"/>
              <a:buAutoNum type="alphaLcPeriod"/>
              <a:defRPr sz="2800">
                <a:latin typeface="Avenir Next"/>
                <a:ea typeface="Avenir Next"/>
                <a:cs typeface="Avenir Next"/>
                <a:sym typeface="Avenir Next"/>
              </a:defRPr>
            </a:pPr>
            <a:r>
              <a:rPr dirty="0"/>
              <a:t>Submit comments through the NCTM/Math Teachers’ Circle Network/ASSM survey at </a:t>
            </a:r>
            <a:br>
              <a:rPr dirty="0"/>
            </a:br>
            <a:r>
              <a:rPr u="sng" dirty="0">
                <a:hlinkClick r:id="rId7"/>
              </a:rPr>
              <a:t>http://bit.ly/ESSA-ToolkitSurvey</a:t>
            </a:r>
            <a:r>
              <a:rPr dirty="0"/>
              <a:t>. </a:t>
            </a:r>
          </a:p>
        </p:txBody>
      </p:sp>
    </p:spTree>
  </p:cSld>
  <p:clrMapOvr>
    <a:masterClrMapping/>
  </p:clrMapOvr>
  <p:transition xmlns:p14="http://schemas.microsoft.com/office/powerpoint/2010/mai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6" name="Group 436"/>
          <p:cNvGrpSpPr/>
          <p:nvPr/>
        </p:nvGrpSpPr>
        <p:grpSpPr>
          <a:xfrm>
            <a:off x="11108190" y="-100390"/>
            <a:ext cx="1434835" cy="1355630"/>
            <a:chOff x="0" y="0"/>
            <a:chExt cx="1434834" cy="1355628"/>
          </a:xfrm>
        </p:grpSpPr>
        <p:sp>
          <p:nvSpPr>
            <p:cNvPr id="434" name="Shape 434"/>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435" name="Shape 435"/>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439" name="Group 439"/>
          <p:cNvGrpSpPr/>
          <p:nvPr/>
        </p:nvGrpSpPr>
        <p:grpSpPr>
          <a:xfrm>
            <a:off x="-307423" y="-45069"/>
            <a:ext cx="13389817" cy="1607724"/>
            <a:chOff x="89273" y="5487723"/>
            <a:chExt cx="13389815" cy="1607723"/>
          </a:xfrm>
        </p:grpSpPr>
        <p:pic>
          <p:nvPicPr>
            <p:cNvPr id="437" name="FullSizeR.jpg"/>
            <p:cNvPicPr>
              <a:picLocks noChangeAspect="1"/>
            </p:cNvPicPr>
            <p:nvPr/>
          </p:nvPicPr>
          <p:blipFill>
            <a:blip r:embed="rId3">
              <a:extLst/>
            </a:blip>
            <a:srcRect l="631" t="43049" r="3408" b="41309"/>
            <a:stretch>
              <a:fillRect/>
            </a:stretch>
          </p:blipFill>
          <p:spPr>
            <a:xfrm>
              <a:off x="298860" y="5487723"/>
              <a:ext cx="13151785" cy="1607724"/>
            </a:xfrm>
            <a:prstGeom prst="rect">
              <a:avLst/>
            </a:prstGeom>
            <a:ln w="12700" cap="flat">
              <a:noFill/>
              <a:miter lim="400000"/>
            </a:ln>
            <a:effectLst/>
          </p:spPr>
        </p:pic>
        <p:sp>
          <p:nvSpPr>
            <p:cNvPr id="438" name="Shape 438"/>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6500">
                  <a:solidFill>
                    <a:srgbClr val="FFFFFF"/>
                  </a:solidFill>
                  <a:latin typeface="Avenir Next Demi Bold"/>
                  <a:ea typeface="Avenir Next Demi Bold"/>
                  <a:cs typeface="Avenir Next Demi Bold"/>
                  <a:sym typeface="Avenir Next Demi Bold"/>
                </a:defRPr>
              </a:lvl1pPr>
            </a:lstStyle>
            <a:p>
              <a:r>
                <a:t>Just the Beginning</a:t>
              </a:r>
            </a:p>
          </p:txBody>
        </p:sp>
      </p:grpSp>
      <p:sp>
        <p:nvSpPr>
          <p:cNvPr id="440" name="Shape 440"/>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Next Steps</a:t>
            </a:r>
          </a:p>
        </p:txBody>
      </p:sp>
      <p:sp>
        <p:nvSpPr>
          <p:cNvPr id="441" name="Shape 441"/>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442" name="Shape 442"/>
          <p:cNvSpPr>
            <a:spLocks noGrp="1"/>
          </p:cNvSpPr>
          <p:nvPr>
            <p:ph type="sldNum" sz="quarter" idx="2"/>
          </p:nvPr>
        </p:nvSpPr>
        <p:spPr>
          <a:xfrm>
            <a:off x="12006771" y="9120627"/>
            <a:ext cx="635280"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grpSp>
        <p:nvGrpSpPr>
          <p:cNvPr id="446" name="Group 446"/>
          <p:cNvGrpSpPr/>
          <p:nvPr/>
        </p:nvGrpSpPr>
        <p:grpSpPr>
          <a:xfrm>
            <a:off x="-29954" y="8897748"/>
            <a:ext cx="9849897" cy="938627"/>
            <a:chOff x="0" y="0"/>
            <a:chExt cx="9849895" cy="938626"/>
          </a:xfrm>
        </p:grpSpPr>
        <p:sp>
          <p:nvSpPr>
            <p:cNvPr id="443" name="Shape 443"/>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444" name="Shape 444"/>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445" name="Shape 445"/>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450" name="Group 450"/>
          <p:cNvGrpSpPr/>
          <p:nvPr/>
        </p:nvGrpSpPr>
        <p:grpSpPr>
          <a:xfrm>
            <a:off x="9057149" y="9009745"/>
            <a:ext cx="2671215" cy="602764"/>
            <a:chOff x="31452" y="26083"/>
            <a:chExt cx="2671213" cy="602762"/>
          </a:xfrm>
        </p:grpSpPr>
        <p:pic>
          <p:nvPicPr>
            <p:cNvPr id="447"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448"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449"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
        <p:nvSpPr>
          <p:cNvPr id="451" name="Shape 451"/>
          <p:cNvSpPr/>
          <p:nvPr/>
        </p:nvSpPr>
        <p:spPr>
          <a:xfrm>
            <a:off x="3100104" y="1871747"/>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3200">
                <a:latin typeface="Avenir Next"/>
                <a:ea typeface="Avenir Next"/>
                <a:cs typeface="Avenir Next"/>
                <a:sym typeface="Avenir Next"/>
              </a:defRPr>
            </a:pPr>
            <a:r>
              <a:t>What are some things we can do to build influence for math in ESSA at the state and district levels?</a:t>
            </a:r>
          </a:p>
          <a:p>
            <a:pPr marL="635000" indent="-317500" algn="l" defTabSz="457200">
              <a:buSzPct val="100000"/>
              <a:buChar char="≫"/>
              <a:defRPr sz="2900">
                <a:latin typeface="Avenir Next"/>
                <a:ea typeface="Avenir Next"/>
                <a:cs typeface="Avenir Next"/>
                <a:sym typeface="Avenir Next"/>
              </a:defRPr>
            </a:pPr>
            <a:r>
              <a:t>Consider letters to the editor, continuing to post on social media, sharing with our professional networks, and starting to think toward district-level plan development</a:t>
            </a:r>
          </a:p>
          <a:p>
            <a:pPr algn="l" defTabSz="457200">
              <a:defRPr sz="3200">
                <a:latin typeface="Avenir Next"/>
                <a:ea typeface="Avenir Next"/>
                <a:cs typeface="Avenir Next"/>
                <a:sym typeface="Avenir Next"/>
              </a:defRPr>
            </a:pPr>
            <a:endParaRPr/>
          </a:p>
          <a:p>
            <a:pPr algn="l" defTabSz="457200">
              <a:defRPr sz="3200">
                <a:latin typeface="Avenir Next"/>
                <a:ea typeface="Avenir Next"/>
                <a:cs typeface="Avenir Next"/>
                <a:sym typeface="Avenir Next"/>
              </a:defRPr>
            </a:pPr>
            <a:r>
              <a:t>How can each of us contribute to this work moving forward?</a:t>
            </a:r>
          </a:p>
        </p:txBody>
      </p:sp>
    </p:spTree>
  </p:cSld>
  <p:clrMapOvr>
    <a:masterClrMapping/>
  </p:clrMapOvr>
  <p:transition xmlns:p14="http://schemas.microsoft.com/office/powerpoint/2010/mai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7" name="Group 457"/>
          <p:cNvGrpSpPr/>
          <p:nvPr/>
        </p:nvGrpSpPr>
        <p:grpSpPr>
          <a:xfrm>
            <a:off x="11108190" y="-100390"/>
            <a:ext cx="1434835" cy="1355630"/>
            <a:chOff x="0" y="0"/>
            <a:chExt cx="1434834" cy="1355628"/>
          </a:xfrm>
        </p:grpSpPr>
        <p:sp>
          <p:nvSpPr>
            <p:cNvPr id="455" name="Shape 455"/>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456" name="Shape 456"/>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460" name="Group 460"/>
          <p:cNvGrpSpPr/>
          <p:nvPr/>
        </p:nvGrpSpPr>
        <p:grpSpPr>
          <a:xfrm>
            <a:off x="-192508" y="-2416803"/>
            <a:ext cx="13389816" cy="7089974"/>
            <a:chOff x="89273" y="0"/>
            <a:chExt cx="13389815" cy="7089972"/>
          </a:xfrm>
        </p:grpSpPr>
        <p:pic>
          <p:nvPicPr>
            <p:cNvPr id="458" name="FullSizeR.jpg"/>
            <p:cNvPicPr>
              <a:picLocks noChangeAspect="1"/>
            </p:cNvPicPr>
            <p:nvPr/>
          </p:nvPicPr>
          <p:blipFill>
            <a:blip r:embed="rId3">
              <a:extLst/>
            </a:blip>
            <a:srcRect t="6118" b="21192"/>
            <a:stretch>
              <a:fillRect/>
            </a:stretch>
          </p:blipFill>
          <p:spPr>
            <a:xfrm>
              <a:off x="281620" y="0"/>
              <a:ext cx="13005150" cy="7089973"/>
            </a:xfrm>
            <a:prstGeom prst="rect">
              <a:avLst/>
            </a:prstGeom>
            <a:ln w="12700" cap="flat">
              <a:noFill/>
              <a:miter lim="400000"/>
            </a:ln>
            <a:effectLst/>
          </p:spPr>
        </p:pic>
        <p:sp>
          <p:nvSpPr>
            <p:cNvPr id="459" name="Shape 459"/>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6500">
                  <a:solidFill>
                    <a:srgbClr val="FFFFFF"/>
                  </a:solidFill>
                  <a:latin typeface="Avenir Next Demi Bold"/>
                  <a:ea typeface="Avenir Next Demi Bold"/>
                  <a:cs typeface="Avenir Next Demi Bold"/>
                  <a:sym typeface="Avenir Next Demi Bold"/>
                </a:defRPr>
              </a:lvl1pPr>
            </a:lstStyle>
            <a:p>
              <a:pPr>
                <a:defRPr>
                  <a:latin typeface="Avenir Next"/>
                  <a:ea typeface="Avenir Next"/>
                  <a:cs typeface="Avenir Next"/>
                  <a:sym typeface="Avenir Next"/>
                </a:defRPr>
              </a:pPr>
              <a:r>
                <a:rPr>
                  <a:latin typeface="Avenir Next Demi Bold"/>
                  <a:ea typeface="Avenir Next Demi Bold"/>
                  <a:cs typeface="Avenir Next Demi Bold"/>
                  <a:sym typeface="Avenir Next Demi Bold"/>
                </a:rPr>
                <a:t>Thank you!</a:t>
              </a:r>
            </a:p>
          </p:txBody>
        </p:sp>
      </p:grpSp>
      <p:grpSp>
        <p:nvGrpSpPr>
          <p:cNvPr id="464" name="Group 464"/>
          <p:cNvGrpSpPr/>
          <p:nvPr/>
        </p:nvGrpSpPr>
        <p:grpSpPr>
          <a:xfrm>
            <a:off x="-29954" y="8897748"/>
            <a:ext cx="9849897" cy="938627"/>
            <a:chOff x="0" y="0"/>
            <a:chExt cx="9849895" cy="938626"/>
          </a:xfrm>
        </p:grpSpPr>
        <p:sp>
          <p:nvSpPr>
            <p:cNvPr id="461" name="Shape 461"/>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462" name="Shape 462"/>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463" name="Shape 463"/>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468" name="Group 468"/>
          <p:cNvGrpSpPr/>
          <p:nvPr/>
        </p:nvGrpSpPr>
        <p:grpSpPr>
          <a:xfrm>
            <a:off x="9057149" y="9009745"/>
            <a:ext cx="2671215" cy="602764"/>
            <a:chOff x="31452" y="26083"/>
            <a:chExt cx="2671213" cy="602762"/>
          </a:xfrm>
        </p:grpSpPr>
        <p:pic>
          <p:nvPicPr>
            <p:cNvPr id="465"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466"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467"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
        <p:nvSpPr>
          <p:cNvPr id="469" name="Shape 469"/>
          <p:cNvSpPr/>
          <p:nvPr/>
        </p:nvSpPr>
        <p:spPr>
          <a:xfrm>
            <a:off x="568674" y="5036088"/>
            <a:ext cx="11867452" cy="34987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l" defTabSz="457200">
              <a:defRPr sz="2800">
                <a:latin typeface="Avenir Next"/>
                <a:ea typeface="Avenir Next"/>
                <a:cs typeface="Avenir Next"/>
                <a:sym typeface="Avenir Next"/>
              </a:defRPr>
            </a:pPr>
            <a:r>
              <a:t>The work of reviewing state plans is tedious and often thankless. We sincerely appreciate your dedication to mathematics education and your work as a leader, a steward, and as an advocate in our field. </a:t>
            </a:r>
          </a:p>
          <a:p>
            <a:pPr algn="l" defTabSz="457200">
              <a:defRPr sz="2800">
                <a:latin typeface="Avenir Next"/>
                <a:ea typeface="Avenir Next"/>
                <a:cs typeface="Avenir Next"/>
                <a:sym typeface="Avenir Next"/>
              </a:defRPr>
            </a:pPr>
            <a:endParaRPr/>
          </a:p>
          <a:p>
            <a:pPr algn="l" defTabSz="457200">
              <a:defRPr sz="2800">
                <a:latin typeface="Avenir Next"/>
                <a:ea typeface="Avenir Next"/>
                <a:cs typeface="Avenir Next"/>
                <a:sym typeface="Avenir Next"/>
              </a:defRPr>
            </a:pPr>
            <a:r>
              <a:t>If you have any recommendations for how our organizations can better serve you, please let us know by completing our ESSA Toolkit Survey at </a:t>
            </a:r>
            <a:r>
              <a:rPr u="sng">
                <a:hlinkClick r:id="rId7"/>
              </a:rPr>
              <a:t>http://bit.ly/ESSA-ToolkitSurvey</a:t>
            </a:r>
            <a:r>
              <a:t>. </a:t>
            </a:r>
          </a:p>
        </p:txBody>
      </p:sp>
      <p:sp>
        <p:nvSpPr>
          <p:cNvPr id="470" name="Shape 470"/>
          <p:cNvSpPr>
            <a:spLocks noGrp="1"/>
          </p:cNvSpPr>
          <p:nvPr>
            <p:ph type="sldNum" sz="quarter" idx="2"/>
          </p:nvPr>
        </p:nvSpPr>
        <p:spPr>
          <a:xfrm>
            <a:off x="12006771" y="9120627"/>
            <a:ext cx="635280"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grpSp>
        <p:nvGrpSpPr>
          <p:cNvPr id="473" name="Group 473"/>
          <p:cNvGrpSpPr/>
          <p:nvPr/>
        </p:nvGrpSpPr>
        <p:grpSpPr>
          <a:xfrm>
            <a:off x="11242690" y="-87633"/>
            <a:ext cx="1434835" cy="1355630"/>
            <a:chOff x="0" y="0"/>
            <a:chExt cx="1434834" cy="1355628"/>
          </a:xfrm>
        </p:grpSpPr>
        <p:sp>
          <p:nvSpPr>
            <p:cNvPr id="471" name="Shape 471"/>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472" name="Shape 472"/>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rPr dirty="0"/>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rPr dirty="0"/>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rPr dirty="0"/>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rPr dirty="0" smtClean="0"/>
                <a:t>#</a:t>
              </a:r>
              <a:r>
                <a:rPr lang="en-US" dirty="0" smtClean="0"/>
                <a:t>4</a:t>
              </a:r>
              <a:endParaRPr dirty="0"/>
            </a:p>
          </p:txBody>
        </p:sp>
      </p:grpSp>
    </p:spTree>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2" name="Group 142"/>
          <p:cNvGrpSpPr/>
          <p:nvPr/>
        </p:nvGrpSpPr>
        <p:grpSpPr>
          <a:xfrm>
            <a:off x="11108190" y="-100390"/>
            <a:ext cx="1434835" cy="1355630"/>
            <a:chOff x="0" y="0"/>
            <a:chExt cx="1434834" cy="1355628"/>
          </a:xfrm>
        </p:grpSpPr>
        <p:sp>
          <p:nvSpPr>
            <p:cNvPr id="140" name="Shape 140"/>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141" name="Shape 141"/>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145" name="Group 145"/>
          <p:cNvGrpSpPr/>
          <p:nvPr/>
        </p:nvGrpSpPr>
        <p:grpSpPr>
          <a:xfrm>
            <a:off x="-307423" y="-1421161"/>
            <a:ext cx="13708920" cy="2983817"/>
            <a:chOff x="89273" y="4111631"/>
            <a:chExt cx="13708918" cy="2983815"/>
          </a:xfrm>
        </p:grpSpPr>
        <p:pic>
          <p:nvPicPr>
            <p:cNvPr id="143"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144" name="Shape 144"/>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6500">
                  <a:solidFill>
                    <a:srgbClr val="FFFFFF"/>
                  </a:solidFill>
                  <a:latin typeface="Avenir Next Demi Bold"/>
                  <a:ea typeface="Avenir Next Demi Bold"/>
                  <a:cs typeface="Avenir Next Demi Bold"/>
                  <a:sym typeface="Avenir Next Demi Bold"/>
                </a:defRPr>
              </a:lvl1pPr>
            </a:lstStyle>
            <a:p>
              <a:pPr>
                <a:defRPr>
                  <a:latin typeface="Avenir Next"/>
                  <a:ea typeface="Avenir Next"/>
                  <a:cs typeface="Avenir Next"/>
                  <a:sym typeface="Avenir Next"/>
                </a:defRPr>
              </a:pPr>
              <a:r>
                <a:rPr>
                  <a:latin typeface="Avenir Next Demi Bold"/>
                  <a:ea typeface="Avenir Next Demi Bold"/>
                  <a:cs typeface="Avenir Next Demi Bold"/>
                  <a:sym typeface="Avenir Next Demi Bold"/>
                </a:rPr>
                <a:t>Welcome and Thank You</a:t>
              </a:r>
            </a:p>
          </p:txBody>
        </p:sp>
      </p:grpSp>
      <p:sp>
        <p:nvSpPr>
          <p:cNvPr id="146" name="Shape 146"/>
          <p:cNvSpPr/>
          <p:nvPr/>
        </p:nvSpPr>
        <p:spPr>
          <a:xfrm>
            <a:off x="3100104" y="1871747"/>
            <a:ext cx="9548970"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3100">
                <a:latin typeface="Avenir Next"/>
                <a:ea typeface="Avenir Next"/>
                <a:cs typeface="Avenir Next"/>
                <a:sym typeface="Avenir Next"/>
              </a:defRPr>
            </a:pPr>
            <a:r>
              <a:t>The Every Student Succeeds Act (ESSA) is the education law that is replacing No Child Left Behind and restructuring how and where federal money for education is allocated. Currently, every state is working to develop their plan for spending ESSA funds. Every district, school, and teacher will be impacted by these state plans.</a:t>
            </a:r>
          </a:p>
          <a:p>
            <a:pPr algn="l" defTabSz="457200">
              <a:defRPr sz="3100">
                <a:latin typeface="Avenir Next"/>
                <a:ea typeface="Avenir Next"/>
                <a:cs typeface="Avenir Next"/>
                <a:sym typeface="Avenir Next"/>
              </a:defRPr>
            </a:pPr>
            <a:endParaRPr/>
          </a:p>
          <a:p>
            <a:pPr algn="l" defTabSz="457200">
              <a:defRPr sz="3100">
                <a:latin typeface="Avenir Next"/>
                <a:ea typeface="Avenir Next"/>
                <a:cs typeface="Avenir Next"/>
                <a:sym typeface="Avenir Next"/>
              </a:defRPr>
            </a:pPr>
            <a:r>
              <a:t>Thank you for taking up the call to advocate for mathematics education in state ESSA plans!</a:t>
            </a:r>
          </a:p>
        </p:txBody>
      </p:sp>
      <p:sp>
        <p:nvSpPr>
          <p:cNvPr id="147" name="Shape 147"/>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Context</a:t>
            </a:r>
          </a:p>
        </p:txBody>
      </p:sp>
      <p:sp>
        <p:nvSpPr>
          <p:cNvPr id="148" name="Shape 148"/>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149" name="Shape 149"/>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grpSp>
        <p:nvGrpSpPr>
          <p:cNvPr id="153" name="Group 153"/>
          <p:cNvGrpSpPr/>
          <p:nvPr/>
        </p:nvGrpSpPr>
        <p:grpSpPr>
          <a:xfrm>
            <a:off x="-29954" y="8897748"/>
            <a:ext cx="9849897" cy="938627"/>
            <a:chOff x="0" y="0"/>
            <a:chExt cx="9849895" cy="938626"/>
          </a:xfrm>
        </p:grpSpPr>
        <p:sp>
          <p:nvSpPr>
            <p:cNvPr id="150" name="Shape 150"/>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151" name="Shape 151"/>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152" name="Shape 152"/>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157" name="Group 157"/>
          <p:cNvGrpSpPr/>
          <p:nvPr/>
        </p:nvGrpSpPr>
        <p:grpSpPr>
          <a:xfrm>
            <a:off x="9057149" y="9009745"/>
            <a:ext cx="2671215" cy="602764"/>
            <a:chOff x="31452" y="26083"/>
            <a:chExt cx="2671213" cy="602762"/>
          </a:xfrm>
        </p:grpSpPr>
        <p:pic>
          <p:nvPicPr>
            <p:cNvPr id="154"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155"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156"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 name="Group 163"/>
          <p:cNvGrpSpPr/>
          <p:nvPr/>
        </p:nvGrpSpPr>
        <p:grpSpPr>
          <a:xfrm>
            <a:off x="11108190" y="-100390"/>
            <a:ext cx="1434835" cy="1355630"/>
            <a:chOff x="0" y="0"/>
            <a:chExt cx="1434834" cy="1355628"/>
          </a:xfrm>
        </p:grpSpPr>
        <p:sp>
          <p:nvSpPr>
            <p:cNvPr id="161" name="Shape 161"/>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162" name="Shape 162"/>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166" name="Group 166"/>
          <p:cNvGrpSpPr/>
          <p:nvPr/>
        </p:nvGrpSpPr>
        <p:grpSpPr>
          <a:xfrm>
            <a:off x="-307423" y="-1421161"/>
            <a:ext cx="13708920" cy="2983817"/>
            <a:chOff x="89273" y="4111631"/>
            <a:chExt cx="13708918" cy="2983815"/>
          </a:xfrm>
        </p:grpSpPr>
        <p:pic>
          <p:nvPicPr>
            <p:cNvPr id="164"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165" name="Shape 165"/>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6500">
                  <a:solidFill>
                    <a:srgbClr val="FFFFFF"/>
                  </a:solidFill>
                  <a:latin typeface="Avenir Next Demi Bold"/>
                  <a:ea typeface="Avenir Next Demi Bold"/>
                  <a:cs typeface="Avenir Next Demi Bold"/>
                  <a:sym typeface="Avenir Next Demi Bold"/>
                </a:defRPr>
              </a:lvl1pPr>
            </a:lstStyle>
            <a:p>
              <a:pPr>
                <a:defRPr>
                  <a:latin typeface="Avenir Next"/>
                  <a:ea typeface="Avenir Next"/>
                  <a:cs typeface="Avenir Next"/>
                  <a:sym typeface="Avenir Next"/>
                </a:defRPr>
              </a:pPr>
              <a:r>
                <a:rPr>
                  <a:latin typeface="Avenir Next Demi Bold"/>
                  <a:ea typeface="Avenir Next Demi Bold"/>
                  <a:cs typeface="Avenir Next Demi Bold"/>
                  <a:sym typeface="Avenir Next Demi Bold"/>
                </a:rPr>
                <a:t>Goals for Today’s Meeting</a:t>
              </a:r>
            </a:p>
          </p:txBody>
        </p:sp>
      </p:grpSp>
      <p:sp>
        <p:nvSpPr>
          <p:cNvPr id="167" name="Shape 167"/>
          <p:cNvSpPr/>
          <p:nvPr/>
        </p:nvSpPr>
        <p:spPr>
          <a:xfrm>
            <a:off x="3100104" y="1871747"/>
            <a:ext cx="9548970"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493888" indent="-493888" algn="l" defTabSz="457200">
              <a:spcBef>
                <a:spcPts val="4200"/>
              </a:spcBef>
              <a:buSzPct val="100000"/>
              <a:buAutoNum type="arabicPeriod"/>
              <a:defRPr sz="3100">
                <a:latin typeface="Avenir Next"/>
                <a:ea typeface="Avenir Next"/>
                <a:cs typeface="Avenir Next"/>
                <a:sym typeface="Avenir Next"/>
              </a:defRPr>
            </a:pPr>
            <a:r>
              <a:t>To produce a summary of comments that we submit to the state by the end of the meeting</a:t>
            </a:r>
          </a:p>
          <a:p>
            <a:pPr marL="493888" indent="-493888" algn="l" defTabSz="457200">
              <a:spcBef>
                <a:spcPts val="4200"/>
              </a:spcBef>
              <a:buSzPct val="100000"/>
              <a:buAutoNum type="arabicPeriod"/>
              <a:defRPr sz="3100">
                <a:latin typeface="Avenir Next"/>
                <a:ea typeface="Avenir Next"/>
                <a:cs typeface="Avenir Next"/>
                <a:sym typeface="Avenir Next"/>
              </a:defRPr>
            </a:pPr>
            <a:r>
              <a:t>To begin advocating for this work beyond just submitting comments</a:t>
            </a:r>
          </a:p>
          <a:p>
            <a:pPr marL="493888" indent="-493888" algn="l" defTabSz="457200">
              <a:spcBef>
                <a:spcPts val="4200"/>
              </a:spcBef>
              <a:buSzPct val="100000"/>
              <a:buAutoNum type="arabicPeriod"/>
              <a:defRPr sz="3100">
                <a:latin typeface="Avenir Next"/>
                <a:ea typeface="Avenir Next"/>
                <a:cs typeface="Avenir Next"/>
                <a:sym typeface="Avenir Next"/>
              </a:defRPr>
            </a:pPr>
            <a:r>
              <a:t>To identify next steps that we can take to continue to build influence for math in ESSA at the state and district levels</a:t>
            </a:r>
          </a:p>
        </p:txBody>
      </p:sp>
      <p:sp>
        <p:nvSpPr>
          <p:cNvPr id="168" name="Shape 168"/>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Goals</a:t>
            </a:r>
          </a:p>
        </p:txBody>
      </p:sp>
      <p:sp>
        <p:nvSpPr>
          <p:cNvPr id="169" name="Shape 169"/>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170" name="Shape 170"/>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grpSp>
        <p:nvGrpSpPr>
          <p:cNvPr id="174" name="Group 174"/>
          <p:cNvGrpSpPr/>
          <p:nvPr/>
        </p:nvGrpSpPr>
        <p:grpSpPr>
          <a:xfrm>
            <a:off x="-29954" y="8897748"/>
            <a:ext cx="9849897" cy="938627"/>
            <a:chOff x="0" y="0"/>
            <a:chExt cx="9849895" cy="938626"/>
          </a:xfrm>
        </p:grpSpPr>
        <p:sp>
          <p:nvSpPr>
            <p:cNvPr id="171" name="Shape 171"/>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172" name="Shape 172"/>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173" name="Shape 173"/>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178" name="Group 178"/>
          <p:cNvGrpSpPr/>
          <p:nvPr/>
        </p:nvGrpSpPr>
        <p:grpSpPr>
          <a:xfrm>
            <a:off x="9057149" y="9009745"/>
            <a:ext cx="2671215" cy="602764"/>
            <a:chOff x="31452" y="26083"/>
            <a:chExt cx="2671213" cy="602762"/>
          </a:xfrm>
        </p:grpSpPr>
        <p:pic>
          <p:nvPicPr>
            <p:cNvPr id="175"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176"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177"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 name="Group 184"/>
          <p:cNvGrpSpPr/>
          <p:nvPr/>
        </p:nvGrpSpPr>
        <p:grpSpPr>
          <a:xfrm>
            <a:off x="11108190" y="-100390"/>
            <a:ext cx="1434835" cy="1355630"/>
            <a:chOff x="0" y="0"/>
            <a:chExt cx="1434834" cy="1355628"/>
          </a:xfrm>
        </p:grpSpPr>
        <p:sp>
          <p:nvSpPr>
            <p:cNvPr id="182" name="Shape 182"/>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183" name="Shape 183"/>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187" name="Group 187"/>
          <p:cNvGrpSpPr/>
          <p:nvPr/>
        </p:nvGrpSpPr>
        <p:grpSpPr>
          <a:xfrm>
            <a:off x="-307423" y="-1421161"/>
            <a:ext cx="13708920" cy="2983817"/>
            <a:chOff x="89273" y="4111631"/>
            <a:chExt cx="13708918" cy="2983815"/>
          </a:xfrm>
        </p:grpSpPr>
        <p:pic>
          <p:nvPicPr>
            <p:cNvPr id="185"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186" name="Shape 186"/>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6200">
                  <a:solidFill>
                    <a:srgbClr val="FFFFFF"/>
                  </a:solidFill>
                  <a:latin typeface="Avenir Next Demi Bold"/>
                  <a:ea typeface="Avenir Next Demi Bold"/>
                  <a:cs typeface="Avenir Next Demi Bold"/>
                  <a:sym typeface="Avenir Next Demi Bold"/>
                </a:defRPr>
              </a:lvl1pPr>
            </a:lstStyle>
            <a:p>
              <a:pPr>
                <a:defRPr>
                  <a:latin typeface="Avenir Next"/>
                  <a:ea typeface="Avenir Next"/>
                  <a:cs typeface="Avenir Next"/>
                  <a:sym typeface="Avenir Next"/>
                </a:defRPr>
              </a:pPr>
              <a:r>
                <a:rPr>
                  <a:latin typeface="Avenir Next Demi Bold"/>
                  <a:ea typeface="Avenir Next Demi Bold"/>
                  <a:cs typeface="Avenir Next Demi Bold"/>
                  <a:sym typeface="Avenir Next Demi Bold"/>
                </a:rPr>
                <a:t>Workflow for Each Title Reviewed</a:t>
              </a:r>
            </a:p>
          </p:txBody>
        </p:sp>
      </p:grpSp>
      <p:sp>
        <p:nvSpPr>
          <p:cNvPr id="188" name="Shape 188"/>
          <p:cNvSpPr/>
          <p:nvPr/>
        </p:nvSpPr>
        <p:spPr>
          <a:xfrm>
            <a:off x="3100104" y="1871747"/>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493888" indent="-493888" algn="l" defTabSz="457200">
              <a:spcBef>
                <a:spcPts val="4200"/>
              </a:spcBef>
              <a:buSzPct val="100000"/>
              <a:buAutoNum type="arabicPeriod"/>
              <a:defRPr sz="3100">
                <a:latin typeface="Avenir Next"/>
                <a:ea typeface="Avenir Next"/>
                <a:cs typeface="Avenir Next"/>
                <a:sym typeface="Avenir Next"/>
              </a:defRPr>
            </a:pPr>
            <a:r>
              <a:rPr lang="en-US" dirty="0"/>
              <a:t>Discuss each Guiding Question informed by the Allowable Activity Tools </a:t>
            </a:r>
            <a:r>
              <a:rPr dirty="0" smtClean="0"/>
              <a:t>(</a:t>
            </a:r>
            <a:r>
              <a:rPr dirty="0"/>
              <a:t>1-1.5 hours)</a:t>
            </a:r>
          </a:p>
          <a:p>
            <a:pPr marL="493888" indent="-493888" algn="l" defTabSz="457200">
              <a:spcBef>
                <a:spcPts val="4200"/>
              </a:spcBef>
              <a:buSzPct val="100000"/>
              <a:buAutoNum type="arabicPeriod"/>
              <a:defRPr sz="3100">
                <a:latin typeface="Avenir Next"/>
                <a:ea typeface="Avenir Next"/>
                <a:cs typeface="Avenir Next"/>
                <a:sym typeface="Avenir Next"/>
              </a:defRPr>
            </a:pPr>
            <a:r>
              <a:rPr dirty="0"/>
              <a:t>Write up the summary of comments (1 hour)</a:t>
            </a:r>
          </a:p>
          <a:p>
            <a:pPr marL="493888" indent="-493888" algn="l" defTabSz="457200">
              <a:spcBef>
                <a:spcPts val="4200"/>
              </a:spcBef>
              <a:buSzPct val="100000"/>
              <a:buAutoNum type="arabicPeriod"/>
              <a:defRPr sz="3100">
                <a:latin typeface="Avenir Next"/>
                <a:ea typeface="Avenir Next"/>
                <a:cs typeface="Avenir Next"/>
                <a:sym typeface="Avenir Next"/>
              </a:defRPr>
            </a:pPr>
            <a:r>
              <a:rPr dirty="0"/>
              <a:t>Submit our comments and begin advocating for our work (10 minutes)</a:t>
            </a:r>
          </a:p>
        </p:txBody>
      </p:sp>
      <p:sp>
        <p:nvSpPr>
          <p:cNvPr id="189" name="Shape 189"/>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Workflow</a:t>
            </a:r>
          </a:p>
        </p:txBody>
      </p:sp>
      <p:sp>
        <p:nvSpPr>
          <p:cNvPr id="190" name="Shape 190"/>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191" name="Shape 191"/>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grpSp>
        <p:nvGrpSpPr>
          <p:cNvPr id="195" name="Group 195"/>
          <p:cNvGrpSpPr/>
          <p:nvPr/>
        </p:nvGrpSpPr>
        <p:grpSpPr>
          <a:xfrm>
            <a:off x="-29954" y="8897748"/>
            <a:ext cx="9849897" cy="938627"/>
            <a:chOff x="0" y="0"/>
            <a:chExt cx="9849895" cy="938626"/>
          </a:xfrm>
        </p:grpSpPr>
        <p:sp>
          <p:nvSpPr>
            <p:cNvPr id="192" name="Shape 192"/>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193" name="Shape 193"/>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194" name="Shape 194"/>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199" name="Group 199"/>
          <p:cNvGrpSpPr/>
          <p:nvPr/>
        </p:nvGrpSpPr>
        <p:grpSpPr>
          <a:xfrm>
            <a:off x="9057149" y="9009745"/>
            <a:ext cx="2671215" cy="602764"/>
            <a:chOff x="31452" y="26083"/>
            <a:chExt cx="2671213" cy="602762"/>
          </a:xfrm>
        </p:grpSpPr>
        <p:pic>
          <p:nvPicPr>
            <p:cNvPr id="196"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197"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198"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 name="Group 205"/>
          <p:cNvGrpSpPr/>
          <p:nvPr/>
        </p:nvGrpSpPr>
        <p:grpSpPr>
          <a:xfrm>
            <a:off x="11108190" y="-100390"/>
            <a:ext cx="1434835" cy="1355630"/>
            <a:chOff x="0" y="0"/>
            <a:chExt cx="1434834" cy="1355628"/>
          </a:xfrm>
        </p:grpSpPr>
        <p:sp>
          <p:nvSpPr>
            <p:cNvPr id="203" name="Shape 203"/>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04" name="Shape 204"/>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208" name="Group 208"/>
          <p:cNvGrpSpPr/>
          <p:nvPr/>
        </p:nvGrpSpPr>
        <p:grpSpPr>
          <a:xfrm>
            <a:off x="-307423" y="-1421161"/>
            <a:ext cx="13708920" cy="2983817"/>
            <a:chOff x="89273" y="4111631"/>
            <a:chExt cx="13708918" cy="2983815"/>
          </a:xfrm>
        </p:grpSpPr>
        <p:pic>
          <p:nvPicPr>
            <p:cNvPr id="206"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207" name="Shape 207"/>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5500">
                  <a:solidFill>
                    <a:srgbClr val="FFFFFF"/>
                  </a:solidFill>
                  <a:latin typeface="Avenir Next Demi Bold"/>
                  <a:ea typeface="Avenir Next Demi Bold"/>
                  <a:cs typeface="Avenir Next Demi Bold"/>
                  <a:sym typeface="Avenir Next Demi Bold"/>
                </a:defRPr>
              </a:lvl1pPr>
            </a:lstStyle>
            <a:p>
              <a:pPr marL="917575" indent="0"/>
              <a:r>
                <a:rPr dirty="0"/>
                <a:t>Review Toolkit Resources that Can </a:t>
              </a:r>
              <a:r>
                <a:rPr lang="en-US" dirty="0" smtClean="0"/>
                <a:t>			   </a:t>
              </a:r>
              <a:r>
                <a:rPr dirty="0" smtClean="0"/>
                <a:t>Support </a:t>
              </a:r>
              <a:r>
                <a:rPr dirty="0"/>
                <a:t>Our Work</a:t>
              </a:r>
            </a:p>
          </p:txBody>
        </p:sp>
      </p:grpSp>
      <p:sp>
        <p:nvSpPr>
          <p:cNvPr id="209" name="Shape 209"/>
          <p:cNvSpPr/>
          <p:nvPr/>
        </p:nvSpPr>
        <p:spPr>
          <a:xfrm>
            <a:off x="3100104" y="1871747"/>
            <a:ext cx="9478397" cy="68289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2800">
                <a:latin typeface="Avenir Next"/>
                <a:ea typeface="Avenir Next"/>
                <a:cs typeface="Avenir Next"/>
                <a:sym typeface="Avenir Next"/>
              </a:defRPr>
            </a:pPr>
            <a:r>
              <a:rPr dirty="0">
                <a:solidFill>
                  <a:srgbClr val="FF7F00"/>
                </a:solidFill>
                <a:latin typeface="Avenir Next Demi Bold"/>
                <a:ea typeface="Avenir Next Demi Bold"/>
                <a:cs typeface="Avenir Next Demi Bold"/>
                <a:sym typeface="Avenir Next Demi Bold"/>
              </a:rPr>
              <a:t>Reading Guide (Tool #2)</a:t>
            </a:r>
            <a:r>
              <a:rPr dirty="0"/>
              <a:t> </a:t>
            </a:r>
          </a:p>
          <a:p>
            <a:pPr lvl="2" algn="l" defTabSz="457200">
              <a:defRPr sz="2800">
                <a:latin typeface="Avenir Next"/>
                <a:ea typeface="Avenir Next"/>
                <a:cs typeface="Avenir Next"/>
                <a:sym typeface="Avenir Next"/>
              </a:defRPr>
            </a:pPr>
            <a:r>
              <a:rPr dirty="0"/>
              <a:t>Provides overall context for Title II, Part A</a:t>
            </a:r>
          </a:p>
          <a:p>
            <a:pPr algn="l" defTabSz="457200">
              <a:defRPr sz="2800">
                <a:latin typeface="Avenir Next"/>
                <a:ea typeface="Avenir Next"/>
                <a:cs typeface="Avenir Next"/>
                <a:sym typeface="Avenir Next"/>
              </a:defRPr>
            </a:pPr>
            <a:r>
              <a:rPr dirty="0">
                <a:solidFill>
                  <a:srgbClr val="FF7F00"/>
                </a:solidFill>
                <a:latin typeface="Avenir Next Demi Bold"/>
                <a:ea typeface="Avenir Next Demi Bold"/>
                <a:cs typeface="Avenir Next Demi Bold"/>
                <a:sym typeface="Avenir Next Demi Bold"/>
              </a:rPr>
              <a:t>Analysis Tool (Tool #3)</a:t>
            </a:r>
          </a:p>
          <a:p>
            <a:pPr lvl="2" algn="l" defTabSz="457200">
              <a:defRPr sz="2800">
                <a:latin typeface="Avenir Next"/>
                <a:ea typeface="Avenir Next"/>
                <a:cs typeface="Avenir Next"/>
                <a:sym typeface="Avenir Next"/>
              </a:defRPr>
            </a:pPr>
            <a:r>
              <a:rPr dirty="0"/>
              <a:t>A guide for reading the state-level activities section of our state’s plan for Title II, Part A</a:t>
            </a:r>
          </a:p>
          <a:p>
            <a:pPr marL="1206500" lvl="2" indent="-317500" algn="l" defTabSz="457200">
              <a:buSzPct val="75000"/>
              <a:buChar char="•"/>
              <a:defRPr sz="2800">
                <a:latin typeface="Avenir Next"/>
                <a:ea typeface="Avenir Next"/>
                <a:cs typeface="Avenir Next"/>
                <a:sym typeface="Avenir Next"/>
              </a:defRPr>
            </a:pPr>
            <a:r>
              <a:rPr dirty="0"/>
              <a:t>Includes a list of high-leverage allowable activities</a:t>
            </a:r>
          </a:p>
          <a:p>
            <a:pPr marL="1206500" lvl="2" indent="-317500" algn="l" defTabSz="457200">
              <a:buSzPct val="75000"/>
              <a:buChar char="•"/>
              <a:defRPr sz="2800">
                <a:latin typeface="Avenir Next"/>
                <a:ea typeface="Avenir Next"/>
                <a:cs typeface="Avenir Next"/>
                <a:sym typeface="Avenir Next"/>
              </a:defRPr>
            </a:pPr>
            <a:r>
              <a:rPr dirty="0"/>
              <a:t>Overall and Section-Specific Guiding Questions</a:t>
            </a:r>
          </a:p>
          <a:p>
            <a:pPr algn="l" defTabSz="457200">
              <a:defRPr sz="2800">
                <a:solidFill>
                  <a:srgbClr val="FF7F00"/>
                </a:solidFill>
                <a:latin typeface="Avenir Next Demi Bold"/>
                <a:ea typeface="Avenir Next Demi Bold"/>
                <a:cs typeface="Avenir Next Demi Bold"/>
                <a:sym typeface="Avenir Next Demi Bold"/>
              </a:defRPr>
            </a:pPr>
            <a:r>
              <a:rPr dirty="0" smtClean="0"/>
              <a:t>Allowable </a:t>
            </a:r>
            <a:r>
              <a:rPr dirty="0"/>
              <a:t>State Activity One-Pagers (Tools #5 - #11)</a:t>
            </a:r>
          </a:p>
          <a:p>
            <a:pPr lvl="2" algn="l" defTabSz="457200">
              <a:defRPr sz="2800">
                <a:latin typeface="Avenir Next"/>
                <a:ea typeface="Avenir Next"/>
                <a:cs typeface="Avenir Next"/>
                <a:sym typeface="Avenir Next"/>
              </a:defRPr>
            </a:pPr>
            <a:r>
              <a:rPr dirty="0"/>
              <a:t>A guide designed to help focus attention during review</a:t>
            </a:r>
          </a:p>
          <a:p>
            <a:pPr marL="1206500" lvl="2" indent="-317500" algn="l" defTabSz="457200">
              <a:buSzPct val="75000"/>
              <a:buChar char="•"/>
              <a:defRPr sz="2800">
                <a:latin typeface="Avenir Next"/>
                <a:ea typeface="Avenir Next"/>
                <a:cs typeface="Avenir Next"/>
                <a:sym typeface="Avenir Next"/>
              </a:defRPr>
            </a:pPr>
            <a:r>
              <a:rPr dirty="0"/>
              <a:t>Context and expert recommendations</a:t>
            </a:r>
          </a:p>
          <a:p>
            <a:pPr marL="1206500" lvl="2" indent="-317500" algn="l" defTabSz="457200">
              <a:buSzPct val="75000"/>
              <a:buChar char="•"/>
              <a:defRPr sz="2800">
                <a:latin typeface="Avenir Next"/>
                <a:ea typeface="Avenir Next"/>
                <a:cs typeface="Avenir Next"/>
                <a:sym typeface="Avenir Next"/>
              </a:defRPr>
            </a:pPr>
            <a:r>
              <a:rPr dirty="0"/>
              <a:t>Possible ways that states might effectively address recommendations</a:t>
            </a:r>
          </a:p>
          <a:p>
            <a:pPr marL="1206500" lvl="2" indent="-317500" algn="l" defTabSz="457200">
              <a:buSzPct val="75000"/>
              <a:buChar char="•"/>
              <a:defRPr sz="2800">
                <a:latin typeface="Avenir Next"/>
                <a:ea typeface="Avenir Next"/>
                <a:cs typeface="Avenir Next"/>
                <a:sym typeface="Avenir Next"/>
              </a:defRPr>
            </a:pPr>
            <a:r>
              <a:rPr dirty="0"/>
              <a:t>Promising features from selected draft state </a:t>
            </a:r>
            <a:r>
              <a:rPr dirty="0" smtClean="0"/>
              <a:t>plans</a:t>
            </a:r>
            <a:endParaRPr lang="en-US" dirty="0"/>
          </a:p>
          <a:p>
            <a:pPr algn="l" defTabSz="177800">
              <a:buSzPct val="75000"/>
              <a:defRPr sz="2800">
                <a:latin typeface="Avenir Next"/>
                <a:ea typeface="Avenir Next"/>
                <a:cs typeface="Avenir Next"/>
                <a:sym typeface="Avenir Next"/>
              </a:defRPr>
            </a:pPr>
            <a:r>
              <a:rPr lang="en-US" dirty="0" smtClean="0">
                <a:solidFill>
                  <a:srgbClr val="FF7F00"/>
                </a:solidFill>
                <a:latin typeface="Avenir Next Demi Bold"/>
                <a:ea typeface="Avenir Next Demi Bold"/>
                <a:cs typeface="Avenir Next Demi Bold"/>
                <a:sym typeface="Avenir Next Demi Bold"/>
              </a:rPr>
              <a:t>Note </a:t>
            </a:r>
            <a:r>
              <a:rPr lang="en-US" dirty="0">
                <a:solidFill>
                  <a:srgbClr val="FF7F00"/>
                </a:solidFill>
                <a:latin typeface="Avenir Next Demi Bold"/>
                <a:ea typeface="Avenir Next Demi Bold"/>
                <a:cs typeface="Avenir Next Demi Bold"/>
                <a:sym typeface="Avenir Next Demi Bold"/>
              </a:rPr>
              <a:t>taking guide</a:t>
            </a:r>
            <a:r>
              <a:rPr lang="en-US" dirty="0"/>
              <a:t> </a:t>
            </a:r>
            <a:r>
              <a:rPr lang="en-US" dirty="0">
                <a:solidFill>
                  <a:srgbClr val="FF7F00"/>
                </a:solidFill>
                <a:latin typeface="Avenir Next Demi Bold"/>
                <a:ea typeface="Avenir Next Demi Bold"/>
                <a:cs typeface="Avenir Next Demi Bold"/>
                <a:sym typeface="Avenir Next Demi Bold"/>
              </a:rPr>
              <a:t>(Tool </a:t>
            </a:r>
            <a:r>
              <a:rPr lang="en-US" dirty="0" smtClean="0">
                <a:solidFill>
                  <a:srgbClr val="FF7F00"/>
                </a:solidFill>
                <a:latin typeface="Avenir Next Demi Bold"/>
                <a:ea typeface="Avenir Next Demi Bold"/>
                <a:cs typeface="Avenir Next Demi Bold"/>
                <a:sym typeface="Avenir Next Demi Bold"/>
              </a:rPr>
              <a:t>#12)</a:t>
            </a:r>
            <a:endParaRPr lang="en-US" dirty="0">
              <a:solidFill>
                <a:srgbClr val="FF7F00"/>
              </a:solidFill>
              <a:latin typeface="Avenir Next Demi Bold"/>
              <a:ea typeface="Avenir Next Demi Bold"/>
              <a:cs typeface="Avenir Next Demi Bold"/>
              <a:sym typeface="Avenir Next Demi Bold"/>
            </a:endParaRPr>
          </a:p>
          <a:p>
            <a:pPr marL="889000" lvl="2" indent="0" algn="l" defTabSz="457200">
              <a:buSzPct val="75000"/>
              <a:defRPr sz="2800">
                <a:latin typeface="Avenir Next"/>
                <a:ea typeface="Avenir Next"/>
                <a:cs typeface="Avenir Next"/>
                <a:sym typeface="Avenir Next"/>
              </a:defRPr>
            </a:pPr>
            <a:endParaRPr lang="en-US" dirty="0" smtClean="0"/>
          </a:p>
        </p:txBody>
      </p:sp>
      <p:sp>
        <p:nvSpPr>
          <p:cNvPr id="210" name="Shape 210"/>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Resources</a:t>
            </a:r>
          </a:p>
        </p:txBody>
      </p:sp>
      <p:sp>
        <p:nvSpPr>
          <p:cNvPr id="211" name="Shape 211"/>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212" name="Shape 212"/>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grpSp>
        <p:nvGrpSpPr>
          <p:cNvPr id="216" name="Group 216"/>
          <p:cNvGrpSpPr/>
          <p:nvPr/>
        </p:nvGrpSpPr>
        <p:grpSpPr>
          <a:xfrm>
            <a:off x="-29954" y="8897748"/>
            <a:ext cx="9849897" cy="938627"/>
            <a:chOff x="0" y="0"/>
            <a:chExt cx="9849895" cy="938626"/>
          </a:xfrm>
        </p:grpSpPr>
        <p:sp>
          <p:nvSpPr>
            <p:cNvPr id="213" name="Shape 213"/>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14" name="Shape 214"/>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215" name="Shape 215"/>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220" name="Group 220"/>
          <p:cNvGrpSpPr/>
          <p:nvPr/>
        </p:nvGrpSpPr>
        <p:grpSpPr>
          <a:xfrm>
            <a:off x="9057149" y="9009745"/>
            <a:ext cx="2671215" cy="602764"/>
            <a:chOff x="31452" y="26083"/>
            <a:chExt cx="2671213" cy="602762"/>
          </a:xfrm>
        </p:grpSpPr>
        <p:pic>
          <p:nvPicPr>
            <p:cNvPr id="217"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218"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219"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6" name="Group 226"/>
          <p:cNvGrpSpPr/>
          <p:nvPr/>
        </p:nvGrpSpPr>
        <p:grpSpPr>
          <a:xfrm>
            <a:off x="11108190" y="-100390"/>
            <a:ext cx="1434835" cy="1355630"/>
            <a:chOff x="0" y="0"/>
            <a:chExt cx="1434834" cy="1355628"/>
          </a:xfrm>
        </p:grpSpPr>
        <p:sp>
          <p:nvSpPr>
            <p:cNvPr id="224" name="Shape 224"/>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25" name="Shape 225"/>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229" name="Group 229"/>
          <p:cNvGrpSpPr/>
          <p:nvPr/>
        </p:nvGrpSpPr>
        <p:grpSpPr>
          <a:xfrm>
            <a:off x="-307423" y="-1421161"/>
            <a:ext cx="13708920" cy="2983817"/>
            <a:chOff x="89273" y="4111631"/>
            <a:chExt cx="13708918" cy="2983815"/>
          </a:xfrm>
        </p:grpSpPr>
        <p:pic>
          <p:nvPicPr>
            <p:cNvPr id="227"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228" name="Shape 228"/>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5500">
                  <a:solidFill>
                    <a:srgbClr val="FFFFFF"/>
                  </a:solidFill>
                  <a:latin typeface="Avenir Next Demi Bold"/>
                  <a:ea typeface="Avenir Next Demi Bold"/>
                  <a:cs typeface="Avenir Next Demi Bold"/>
                  <a:sym typeface="Avenir Next Demi Bold"/>
                </a:defRPr>
              </a:lvl1pPr>
            </a:lstStyle>
            <a:p>
              <a:r>
                <a:t>Guiding Questions</a:t>
              </a:r>
            </a:p>
          </p:txBody>
        </p:sp>
      </p:grpSp>
      <p:sp>
        <p:nvSpPr>
          <p:cNvPr id="230" name="Shape 230"/>
          <p:cNvSpPr/>
          <p:nvPr/>
        </p:nvSpPr>
        <p:spPr>
          <a:xfrm>
            <a:off x="3100104" y="1871747"/>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493888" indent="-493888" algn="l" defTabSz="457200">
              <a:buSzPct val="100000"/>
              <a:buAutoNum type="arabicPeriod"/>
              <a:defRPr sz="3000">
                <a:solidFill>
                  <a:srgbClr val="FF7F00"/>
                </a:solidFill>
                <a:latin typeface="Avenir Next Demi Bold"/>
                <a:ea typeface="Avenir Next Demi Bold"/>
                <a:cs typeface="Avenir Next Demi Bold"/>
                <a:sym typeface="Avenir Next Demi Bold"/>
              </a:defRPr>
            </a:pPr>
            <a:r>
              <a:rPr dirty="0"/>
              <a:t>Discuss each Guiding Question </a:t>
            </a:r>
            <a:r>
              <a:rPr lang="en-US" dirty="0" smtClean="0"/>
              <a:t>informed by the </a:t>
            </a:r>
            <a:r>
              <a:rPr dirty="0" smtClean="0"/>
              <a:t>Allowable Activity</a:t>
            </a:r>
            <a:r>
              <a:rPr lang="en-US" dirty="0" smtClean="0"/>
              <a:t> Tools </a:t>
            </a:r>
            <a:r>
              <a:rPr dirty="0" smtClean="0"/>
              <a:t>(</a:t>
            </a:r>
            <a:r>
              <a:rPr dirty="0"/>
              <a:t>1-1.5 hours)</a:t>
            </a:r>
          </a:p>
          <a:p>
            <a:pPr marL="1128888" lvl="1" indent="-493888" algn="l" defTabSz="457200">
              <a:buSzPct val="100000"/>
              <a:buAutoNum type="alphaLcPeriod"/>
              <a:defRPr sz="3000">
                <a:latin typeface="Avenir Next"/>
                <a:ea typeface="Avenir Next"/>
                <a:cs typeface="Avenir Next"/>
                <a:sym typeface="Avenir Next"/>
              </a:defRPr>
            </a:pPr>
            <a:r>
              <a:rPr dirty="0"/>
              <a:t>Assign a </a:t>
            </a:r>
            <a:r>
              <a:rPr dirty="0" smtClean="0"/>
              <a:t>not</a:t>
            </a:r>
            <a:r>
              <a:rPr lang="en-US" dirty="0" smtClean="0"/>
              <a:t>e</a:t>
            </a:r>
            <a:r>
              <a:rPr lang="en-US" dirty="0"/>
              <a:t> </a:t>
            </a:r>
            <a:r>
              <a:rPr dirty="0" smtClean="0"/>
              <a:t>taker</a:t>
            </a:r>
            <a:endParaRPr dirty="0"/>
          </a:p>
          <a:p>
            <a:pPr marL="1128888" lvl="1" indent="-493888" algn="l" defTabSz="457200">
              <a:buSzPct val="100000"/>
              <a:buAutoNum type="alphaLcPeriod"/>
              <a:defRPr sz="3000">
                <a:latin typeface="Avenir Next"/>
                <a:ea typeface="Avenir Next"/>
                <a:cs typeface="Avenir Next"/>
                <a:sym typeface="Avenir Next"/>
              </a:defRPr>
            </a:pPr>
            <a:r>
              <a:rPr dirty="0"/>
              <a:t>Each reviewer presents his/her comments</a:t>
            </a:r>
          </a:p>
          <a:p>
            <a:pPr marL="1128888" lvl="1" indent="-493888" algn="l" defTabSz="457200">
              <a:buSzPct val="100000"/>
              <a:buAutoNum type="alphaLcPeriod"/>
              <a:defRPr sz="3000">
                <a:latin typeface="Avenir Next"/>
                <a:ea typeface="Avenir Next"/>
                <a:cs typeface="Avenir Next"/>
                <a:sym typeface="Avenir Next"/>
              </a:defRPr>
            </a:pPr>
            <a:r>
              <a:rPr dirty="0"/>
              <a:t>Identify 3-4 themes to include in the summary of comments</a:t>
            </a:r>
          </a:p>
        </p:txBody>
      </p:sp>
      <p:sp>
        <p:nvSpPr>
          <p:cNvPr id="231" name="Shape 231"/>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Actions</a:t>
            </a:r>
          </a:p>
        </p:txBody>
      </p:sp>
      <p:sp>
        <p:nvSpPr>
          <p:cNvPr id="232" name="Shape 232"/>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233" name="Shape 233"/>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grpSp>
        <p:nvGrpSpPr>
          <p:cNvPr id="237" name="Group 237"/>
          <p:cNvGrpSpPr/>
          <p:nvPr/>
        </p:nvGrpSpPr>
        <p:grpSpPr>
          <a:xfrm>
            <a:off x="-29954" y="8897748"/>
            <a:ext cx="9849897" cy="938627"/>
            <a:chOff x="0" y="0"/>
            <a:chExt cx="9849895" cy="938626"/>
          </a:xfrm>
        </p:grpSpPr>
        <p:sp>
          <p:nvSpPr>
            <p:cNvPr id="234" name="Shape 234"/>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35" name="Shape 235"/>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236" name="Shape 236"/>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241" name="Group 241"/>
          <p:cNvGrpSpPr/>
          <p:nvPr/>
        </p:nvGrpSpPr>
        <p:grpSpPr>
          <a:xfrm>
            <a:off x="9057149" y="9009745"/>
            <a:ext cx="2671215" cy="602764"/>
            <a:chOff x="31452" y="26083"/>
            <a:chExt cx="2671213" cy="602762"/>
          </a:xfrm>
        </p:grpSpPr>
        <p:pic>
          <p:nvPicPr>
            <p:cNvPr id="238"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239"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240"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7" name="Group 247"/>
          <p:cNvGrpSpPr/>
          <p:nvPr/>
        </p:nvGrpSpPr>
        <p:grpSpPr>
          <a:xfrm>
            <a:off x="11108190" y="-100390"/>
            <a:ext cx="1434835" cy="1355630"/>
            <a:chOff x="0" y="0"/>
            <a:chExt cx="1434834" cy="1355628"/>
          </a:xfrm>
        </p:grpSpPr>
        <p:sp>
          <p:nvSpPr>
            <p:cNvPr id="245" name="Shape 245"/>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46" name="Shape 246"/>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250" name="Group 250"/>
          <p:cNvGrpSpPr/>
          <p:nvPr/>
        </p:nvGrpSpPr>
        <p:grpSpPr>
          <a:xfrm>
            <a:off x="-307423" y="-1421161"/>
            <a:ext cx="13708920" cy="2983817"/>
            <a:chOff x="89273" y="4111631"/>
            <a:chExt cx="13708918" cy="2983815"/>
          </a:xfrm>
        </p:grpSpPr>
        <p:pic>
          <p:nvPicPr>
            <p:cNvPr id="248"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249" name="Shape 249"/>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5500">
                  <a:solidFill>
                    <a:srgbClr val="FFFFFF"/>
                  </a:solidFill>
                  <a:latin typeface="Avenir Next Demi Bold"/>
                  <a:ea typeface="Avenir Next Demi Bold"/>
                  <a:cs typeface="Avenir Next Demi Bold"/>
                  <a:sym typeface="Avenir Next Demi Bold"/>
                </a:defRPr>
              </a:lvl1pPr>
            </a:lstStyle>
            <a:p>
              <a:r>
                <a:t>Overarching Guiding Question #1</a:t>
              </a:r>
            </a:p>
          </p:txBody>
        </p:sp>
      </p:grpSp>
      <p:sp>
        <p:nvSpPr>
          <p:cNvPr id="251" name="Shape 251"/>
          <p:cNvSpPr/>
          <p:nvPr/>
        </p:nvSpPr>
        <p:spPr>
          <a:xfrm>
            <a:off x="3100104" y="1706648"/>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4000">
                <a:latin typeface="Avenir Next"/>
                <a:ea typeface="Avenir Next"/>
                <a:cs typeface="Avenir Next"/>
                <a:sym typeface="Avenir Next"/>
              </a:defRPr>
            </a:pPr>
            <a:r>
              <a:rPr dirty="0">
                <a:latin typeface="Avenir Next Demi Bold"/>
                <a:ea typeface="Avenir Next Demi Bold"/>
                <a:cs typeface="Avenir Next Demi Bold"/>
                <a:sym typeface="Avenir Next Demi Bold"/>
              </a:rPr>
              <a:t>To what extent does the plan</a:t>
            </a:r>
            <a:r>
              <a:rPr dirty="0"/>
              <a:t> propose activities that are likely to result in equitable outcomes for </a:t>
            </a:r>
            <a:r>
              <a:rPr lang="en-US" dirty="0" smtClean="0"/>
              <a:t>each and every student</a:t>
            </a:r>
            <a:r>
              <a:rPr dirty="0" smtClean="0"/>
              <a:t>?</a:t>
            </a:r>
            <a:endParaRPr dirty="0"/>
          </a:p>
        </p:txBody>
      </p:sp>
      <p:sp>
        <p:nvSpPr>
          <p:cNvPr id="252" name="Shape 252"/>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Social Justice</a:t>
            </a:r>
          </a:p>
        </p:txBody>
      </p:sp>
      <p:sp>
        <p:nvSpPr>
          <p:cNvPr id="253" name="Shape 253"/>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254" name="Shape 254"/>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grpSp>
        <p:nvGrpSpPr>
          <p:cNvPr id="258" name="Group 258"/>
          <p:cNvGrpSpPr/>
          <p:nvPr/>
        </p:nvGrpSpPr>
        <p:grpSpPr>
          <a:xfrm>
            <a:off x="-29954" y="8897748"/>
            <a:ext cx="9849897" cy="938627"/>
            <a:chOff x="0" y="0"/>
            <a:chExt cx="9849895" cy="938626"/>
          </a:xfrm>
        </p:grpSpPr>
        <p:sp>
          <p:nvSpPr>
            <p:cNvPr id="255" name="Shape 255"/>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56" name="Shape 256"/>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257" name="Shape 257"/>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262" name="Group 262"/>
          <p:cNvGrpSpPr/>
          <p:nvPr/>
        </p:nvGrpSpPr>
        <p:grpSpPr>
          <a:xfrm>
            <a:off x="9057149" y="9009745"/>
            <a:ext cx="2671215" cy="602764"/>
            <a:chOff x="31452" y="26083"/>
            <a:chExt cx="2671213" cy="602762"/>
          </a:xfrm>
        </p:grpSpPr>
        <p:pic>
          <p:nvPicPr>
            <p:cNvPr id="259"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260"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261"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8" name="Group 268"/>
          <p:cNvGrpSpPr/>
          <p:nvPr/>
        </p:nvGrpSpPr>
        <p:grpSpPr>
          <a:xfrm>
            <a:off x="11108190" y="-100390"/>
            <a:ext cx="1434835" cy="1355630"/>
            <a:chOff x="0" y="0"/>
            <a:chExt cx="1434834" cy="1355628"/>
          </a:xfrm>
        </p:grpSpPr>
        <p:sp>
          <p:nvSpPr>
            <p:cNvPr id="266" name="Shape 266"/>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67" name="Shape 267"/>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271" name="Group 271"/>
          <p:cNvGrpSpPr/>
          <p:nvPr/>
        </p:nvGrpSpPr>
        <p:grpSpPr>
          <a:xfrm>
            <a:off x="-307423" y="-1421161"/>
            <a:ext cx="13708920" cy="2983817"/>
            <a:chOff x="89273" y="4111631"/>
            <a:chExt cx="13708918" cy="2983815"/>
          </a:xfrm>
        </p:grpSpPr>
        <p:pic>
          <p:nvPicPr>
            <p:cNvPr id="269"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270" name="Shape 270"/>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5500">
                  <a:solidFill>
                    <a:srgbClr val="FFFFFF"/>
                  </a:solidFill>
                  <a:latin typeface="Avenir Next Demi Bold"/>
                  <a:ea typeface="Avenir Next Demi Bold"/>
                  <a:cs typeface="Avenir Next Demi Bold"/>
                  <a:sym typeface="Avenir Next Demi Bold"/>
                </a:defRPr>
              </a:lvl1pPr>
            </a:lstStyle>
            <a:p>
              <a:r>
                <a:t>Overarching Guiding Question #2</a:t>
              </a:r>
            </a:p>
          </p:txBody>
        </p:sp>
      </p:grpSp>
      <p:sp>
        <p:nvSpPr>
          <p:cNvPr id="272" name="Shape 272"/>
          <p:cNvSpPr/>
          <p:nvPr/>
        </p:nvSpPr>
        <p:spPr>
          <a:xfrm>
            <a:off x="3100104" y="1706648"/>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4000">
                <a:latin typeface="Avenir Next"/>
                <a:ea typeface="Avenir Next"/>
                <a:cs typeface="Avenir Next"/>
                <a:sym typeface="Avenir Next"/>
              </a:defRPr>
            </a:pPr>
            <a:r>
              <a:rPr>
                <a:latin typeface="Avenir Next Demi Bold"/>
                <a:ea typeface="Avenir Next Demi Bold"/>
                <a:cs typeface="Avenir Next Demi Bold"/>
                <a:sym typeface="Avenir Next Demi Bold"/>
              </a:rPr>
              <a:t>To what extent does the plan</a:t>
            </a:r>
            <a:r>
              <a:t> reflect a systemic approach to addressing local, district, and state needs?</a:t>
            </a:r>
          </a:p>
        </p:txBody>
      </p:sp>
      <p:sp>
        <p:nvSpPr>
          <p:cNvPr id="273" name="Shape 273"/>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Systemic Thoughts &amp; Actions</a:t>
            </a:r>
          </a:p>
        </p:txBody>
      </p:sp>
      <p:sp>
        <p:nvSpPr>
          <p:cNvPr id="274" name="Shape 274"/>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275" name="Shape 275"/>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grpSp>
        <p:nvGrpSpPr>
          <p:cNvPr id="279" name="Group 279"/>
          <p:cNvGrpSpPr/>
          <p:nvPr/>
        </p:nvGrpSpPr>
        <p:grpSpPr>
          <a:xfrm>
            <a:off x="-29954" y="8897748"/>
            <a:ext cx="9849897" cy="938627"/>
            <a:chOff x="0" y="0"/>
            <a:chExt cx="9849895" cy="938626"/>
          </a:xfrm>
        </p:grpSpPr>
        <p:sp>
          <p:nvSpPr>
            <p:cNvPr id="276" name="Shape 276"/>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77" name="Shape 277"/>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278" name="Shape 278"/>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283" name="Group 283"/>
          <p:cNvGrpSpPr/>
          <p:nvPr/>
        </p:nvGrpSpPr>
        <p:grpSpPr>
          <a:xfrm>
            <a:off x="9057149" y="9009745"/>
            <a:ext cx="2671215" cy="602764"/>
            <a:chOff x="31452" y="26083"/>
            <a:chExt cx="2671213" cy="602762"/>
          </a:xfrm>
        </p:grpSpPr>
        <p:pic>
          <p:nvPicPr>
            <p:cNvPr id="280"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281"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282"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9" name="Group 289"/>
          <p:cNvGrpSpPr/>
          <p:nvPr/>
        </p:nvGrpSpPr>
        <p:grpSpPr>
          <a:xfrm>
            <a:off x="11108190" y="-100390"/>
            <a:ext cx="1434835" cy="1355630"/>
            <a:chOff x="0" y="0"/>
            <a:chExt cx="1434834" cy="1355628"/>
          </a:xfrm>
        </p:grpSpPr>
        <p:sp>
          <p:nvSpPr>
            <p:cNvPr id="287" name="Shape 287"/>
            <p:cNvSpPr/>
            <p:nvPr/>
          </p:nvSpPr>
          <p:spPr>
            <a:xfrm>
              <a:off x="215632" y="0"/>
              <a:ext cx="1003571" cy="1355629"/>
            </a:xfrm>
            <a:custGeom>
              <a:avLst/>
              <a:gdLst/>
              <a:ahLst/>
              <a:cxnLst>
                <a:cxn ang="0">
                  <a:pos x="wd2" y="hd2"/>
                </a:cxn>
                <a:cxn ang="5400000">
                  <a:pos x="wd2" y="hd2"/>
                </a:cxn>
                <a:cxn ang="10800000">
                  <a:pos x="wd2" y="hd2"/>
                </a:cxn>
                <a:cxn ang="16200000">
                  <a:pos x="wd2" y="hd2"/>
                </a:cxn>
              </a:cxnLst>
              <a:rect l="0" t="0" r="r" b="b"/>
              <a:pathLst>
                <a:path w="21600" h="21600" extrusionOk="0">
                  <a:moveTo>
                    <a:pt x="0" y="25"/>
                  </a:moveTo>
                  <a:lnTo>
                    <a:pt x="0" y="15849"/>
                  </a:lnTo>
                  <a:lnTo>
                    <a:pt x="10966" y="21600"/>
                  </a:lnTo>
                  <a:lnTo>
                    <a:pt x="21600" y="16097"/>
                  </a:lnTo>
                  <a:lnTo>
                    <a:pt x="21600" y="0"/>
                  </a:lnTo>
                  <a:lnTo>
                    <a:pt x="0" y="25"/>
                  </a:lnTo>
                  <a:close/>
                </a:path>
              </a:pathLst>
            </a:custGeom>
            <a:solidFill>
              <a:srgbClr val="006992"/>
            </a:soli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88" name="Shape 288"/>
            <p:cNvSpPr/>
            <p:nvPr/>
          </p:nvSpPr>
          <p:spPr>
            <a:xfrm>
              <a:off x="0" y="163728"/>
              <a:ext cx="1434835" cy="10281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defTabSz="457200">
                <a:lnSpc>
                  <a:spcPct val="70000"/>
                </a:lnSpc>
                <a:defRPr sz="1600">
                  <a:solidFill>
                    <a:srgbClr val="FFFFFF"/>
                  </a:solidFill>
                  <a:latin typeface="Avenir Next Demi Bold"/>
                  <a:ea typeface="Avenir Next Demi Bold"/>
                  <a:cs typeface="Avenir Next Demi Bold"/>
                  <a:sym typeface="Avenir Next Demi Bold"/>
                </a:defRPr>
              </a:pPr>
              <a:r>
                <a:t>ESSA </a:t>
              </a:r>
            </a:p>
            <a:p>
              <a:pPr defTabSz="457200">
                <a:lnSpc>
                  <a:spcPct val="70000"/>
                </a:lnSpc>
                <a:defRPr sz="1600">
                  <a:solidFill>
                    <a:srgbClr val="FFFFFF"/>
                  </a:solidFill>
                  <a:latin typeface="Avenir Next Demi Bold"/>
                  <a:ea typeface="Avenir Next Demi Bold"/>
                  <a:cs typeface="Avenir Next Demi Bold"/>
                  <a:sym typeface="Avenir Next Demi Bold"/>
                </a:defRPr>
              </a:pPr>
              <a:r>
                <a:t>Review </a:t>
              </a:r>
            </a:p>
            <a:p>
              <a:pPr defTabSz="457200">
                <a:lnSpc>
                  <a:spcPct val="70000"/>
                </a:lnSpc>
                <a:defRPr sz="1600">
                  <a:solidFill>
                    <a:srgbClr val="FFFFFF"/>
                  </a:solidFill>
                  <a:latin typeface="Avenir Next Demi Bold"/>
                  <a:ea typeface="Avenir Next Demi Bold"/>
                  <a:cs typeface="Avenir Next Demi Bold"/>
                  <a:sym typeface="Avenir Next Demi Bold"/>
                </a:defRPr>
              </a:pPr>
              <a:r>
                <a:t>Tool</a:t>
              </a:r>
            </a:p>
            <a:p>
              <a:pPr defTabSz="457200">
                <a:lnSpc>
                  <a:spcPct val="70000"/>
                </a:lnSpc>
                <a:defRPr sz="1600">
                  <a:solidFill>
                    <a:srgbClr val="FFFFFF"/>
                  </a:solidFill>
                  <a:latin typeface="Avenir Next Demi Bold"/>
                  <a:ea typeface="Avenir Next Demi Bold"/>
                  <a:cs typeface="Avenir Next Demi Bold"/>
                  <a:sym typeface="Avenir Next Demi Bold"/>
                </a:defRPr>
              </a:pPr>
              <a:r>
                <a:t>#2</a:t>
              </a:r>
            </a:p>
          </p:txBody>
        </p:sp>
      </p:grpSp>
      <p:grpSp>
        <p:nvGrpSpPr>
          <p:cNvPr id="292" name="Group 292"/>
          <p:cNvGrpSpPr/>
          <p:nvPr/>
        </p:nvGrpSpPr>
        <p:grpSpPr>
          <a:xfrm>
            <a:off x="-307423" y="-1421161"/>
            <a:ext cx="13708920" cy="2983817"/>
            <a:chOff x="89273" y="4111631"/>
            <a:chExt cx="13708918" cy="2983815"/>
          </a:xfrm>
        </p:grpSpPr>
        <p:pic>
          <p:nvPicPr>
            <p:cNvPr id="290" name="FullSizeR.jpg"/>
            <p:cNvPicPr>
              <a:picLocks noChangeAspect="1"/>
            </p:cNvPicPr>
            <p:nvPr/>
          </p:nvPicPr>
          <p:blipFill>
            <a:blip r:embed="rId3">
              <a:extLst/>
            </a:blip>
            <a:srcRect t="29662" r="872" b="41309"/>
            <a:stretch>
              <a:fillRect/>
            </a:stretch>
          </p:blipFill>
          <p:spPr>
            <a:xfrm>
              <a:off x="212333" y="4111631"/>
              <a:ext cx="13585860" cy="2983816"/>
            </a:xfrm>
            <a:prstGeom prst="rect">
              <a:avLst/>
            </a:prstGeom>
            <a:ln w="12700" cap="flat">
              <a:noFill/>
              <a:miter lim="400000"/>
            </a:ln>
            <a:effectLst/>
          </p:spPr>
        </p:pic>
        <p:sp>
          <p:nvSpPr>
            <p:cNvPr id="291" name="Shape 291"/>
            <p:cNvSpPr/>
            <p:nvPr/>
          </p:nvSpPr>
          <p:spPr>
            <a:xfrm>
              <a:off x="89273" y="5499834"/>
              <a:ext cx="13389817" cy="1589941"/>
            </a:xfrm>
            <a:prstGeom prst="rect">
              <a:avLst/>
            </a:prstGeom>
            <a:solidFill>
              <a:srgbClr val="FF7F00">
                <a:alpha val="52485"/>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indent="685800" algn="l" defTabSz="457200">
                <a:lnSpc>
                  <a:spcPct val="70000"/>
                </a:lnSpc>
                <a:defRPr sz="5500">
                  <a:solidFill>
                    <a:srgbClr val="FFFFFF"/>
                  </a:solidFill>
                  <a:latin typeface="Avenir Next Demi Bold"/>
                  <a:ea typeface="Avenir Next Demi Bold"/>
                  <a:cs typeface="Avenir Next Demi Bold"/>
                  <a:sym typeface="Avenir Next Demi Bold"/>
                </a:defRPr>
              </a:lvl1pPr>
            </a:lstStyle>
            <a:p>
              <a:r>
                <a:t>Overarching Guiding Question #3</a:t>
              </a:r>
            </a:p>
          </p:txBody>
        </p:sp>
      </p:grpSp>
      <p:sp>
        <p:nvSpPr>
          <p:cNvPr id="293" name="Shape 293"/>
          <p:cNvSpPr/>
          <p:nvPr/>
        </p:nvSpPr>
        <p:spPr>
          <a:xfrm>
            <a:off x="3100104" y="1706648"/>
            <a:ext cx="9507053" cy="67677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defRPr sz="4000">
                <a:latin typeface="Avenir Next"/>
                <a:ea typeface="Avenir Next"/>
                <a:cs typeface="Avenir Next"/>
                <a:sym typeface="Avenir Next"/>
              </a:defRPr>
            </a:pPr>
            <a:r>
              <a:rPr>
                <a:latin typeface="Avenir Next Demi Bold"/>
                <a:ea typeface="Avenir Next Demi Bold"/>
                <a:cs typeface="Avenir Next Demi Bold"/>
                <a:sym typeface="Avenir Next Demi Bold"/>
              </a:rPr>
              <a:t>To what extent does the</a:t>
            </a:r>
            <a:r>
              <a:t> </a:t>
            </a:r>
            <a:r>
              <a:rPr>
                <a:latin typeface="Avenir Next Demi Bold"/>
                <a:ea typeface="Avenir Next Demi Bold"/>
                <a:cs typeface="Avenir Next Demi Bold"/>
                <a:sym typeface="Avenir Next Demi Bold"/>
              </a:rPr>
              <a:t>plan</a:t>
            </a:r>
            <a:r>
              <a:t> include mechanisms for teachers to collaboratively experience and develop leadership and to grow professionally?</a:t>
            </a:r>
          </a:p>
        </p:txBody>
      </p:sp>
      <p:sp>
        <p:nvSpPr>
          <p:cNvPr id="294" name="Shape 294"/>
          <p:cNvSpPr/>
          <p:nvPr/>
        </p:nvSpPr>
        <p:spPr>
          <a:xfrm>
            <a:off x="193484" y="1846347"/>
            <a:ext cx="2518853" cy="3498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457200">
              <a:defRPr sz="3000">
                <a:solidFill>
                  <a:srgbClr val="FF7F00"/>
                </a:solidFill>
                <a:latin typeface="Avenir Next Demi Bold"/>
                <a:ea typeface="Avenir Next Demi Bold"/>
                <a:cs typeface="Avenir Next Demi Bold"/>
                <a:sym typeface="Avenir Next Demi Bold"/>
              </a:defRPr>
            </a:lvl1pPr>
          </a:lstStyle>
          <a:p>
            <a:r>
              <a:t>Leadership</a:t>
            </a:r>
          </a:p>
        </p:txBody>
      </p:sp>
      <p:sp>
        <p:nvSpPr>
          <p:cNvPr id="295" name="Shape 295"/>
          <p:cNvSpPr/>
          <p:nvPr/>
        </p:nvSpPr>
        <p:spPr>
          <a:xfrm flipV="1">
            <a:off x="2906220" y="1846347"/>
            <a:ext cx="1" cy="6767709"/>
          </a:xfrm>
          <a:prstGeom prst="line">
            <a:avLst/>
          </a:prstGeom>
          <a:ln w="25400">
            <a:solidFill>
              <a:srgbClr val="FF7F00"/>
            </a:solidFill>
            <a:miter lim="400000"/>
          </a:ln>
        </p:spPr>
        <p:txBody>
          <a:bodyPr lIns="50800" tIns="50800" rIns="50800" bIns="50800" anchor="ctr"/>
          <a:lstStyle/>
          <a:p>
            <a:pPr>
              <a:defRPr sz="2400"/>
            </a:pPr>
            <a:endParaRPr/>
          </a:p>
        </p:txBody>
      </p:sp>
      <p:sp>
        <p:nvSpPr>
          <p:cNvPr id="296" name="Shape 296"/>
          <p:cNvSpPr>
            <a:spLocks noGrp="1"/>
          </p:cNvSpPr>
          <p:nvPr>
            <p:ph type="sldNum" sz="quarter" idx="2"/>
          </p:nvPr>
        </p:nvSpPr>
        <p:spPr>
          <a:xfrm>
            <a:off x="12070322" y="9120627"/>
            <a:ext cx="508179" cy="3810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grpSp>
        <p:nvGrpSpPr>
          <p:cNvPr id="300" name="Group 300"/>
          <p:cNvGrpSpPr/>
          <p:nvPr/>
        </p:nvGrpSpPr>
        <p:grpSpPr>
          <a:xfrm>
            <a:off x="-29954" y="8897748"/>
            <a:ext cx="9849897" cy="938627"/>
            <a:chOff x="0" y="0"/>
            <a:chExt cx="9849895" cy="938626"/>
          </a:xfrm>
        </p:grpSpPr>
        <p:sp>
          <p:nvSpPr>
            <p:cNvPr id="297" name="Shape 297"/>
            <p:cNvSpPr/>
            <p:nvPr/>
          </p:nvSpPr>
          <p:spPr>
            <a:xfrm>
              <a:off x="0" y="0"/>
              <a:ext cx="9849896" cy="927674"/>
            </a:xfrm>
            <a:prstGeom prst="rect">
              <a:avLst/>
            </a:prstGeom>
            <a:gradFill flip="none" rotWithShape="1">
              <a:gsLst>
                <a:gs pos="4442">
                  <a:srgbClr val="FFFFFF"/>
                </a:gs>
                <a:gs pos="21759">
                  <a:srgbClr val="7FB4C9"/>
                </a:gs>
                <a:gs pos="100000">
                  <a:srgbClr val="006992"/>
                </a:gs>
              </a:gsLst>
              <a:lin ang="10800000" scaled="0"/>
            </a:gradFill>
            <a:ln w="12700" cap="flat">
              <a:noFill/>
              <a:miter lim="400000"/>
            </a:ln>
            <a:effectLst/>
          </p:spPr>
          <p:txBody>
            <a:bodyPr wrap="square" lIns="50800" tIns="50800" rIns="50800" bIns="50800" numCol="1" anchor="ctr">
              <a:noAutofit/>
            </a:bodyPr>
            <a:lstStyle/>
            <a:p>
              <a:pPr defTabSz="457200">
                <a:defRPr sz="1200">
                  <a:solidFill>
                    <a:srgbClr val="01A3E6"/>
                  </a:solidFill>
                </a:defRPr>
              </a:pPr>
              <a:endParaRPr/>
            </a:p>
          </p:txBody>
        </p:sp>
        <p:sp>
          <p:nvSpPr>
            <p:cNvPr id="298" name="Shape 298"/>
            <p:cNvSpPr/>
            <p:nvPr/>
          </p:nvSpPr>
          <p:spPr>
            <a:xfrm>
              <a:off x="349661" y="19958"/>
              <a:ext cx="7196800"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300">
                  <a:solidFill>
                    <a:srgbClr val="FFFFFF"/>
                  </a:solidFill>
                  <a:latin typeface="Avenir Next Demi Bold"/>
                  <a:ea typeface="Avenir Next Demi Bold"/>
                  <a:cs typeface="Avenir Next Demi Bold"/>
                  <a:sym typeface="Avenir Next Demi Bold"/>
                </a:defRPr>
              </a:lvl1pPr>
            </a:lstStyle>
            <a:p>
              <a:r>
                <a:t>Developed in partnership with the National Council of Teachers of Mathematics, Math Teachers’ Circle Network, and the Association of State Supervisors of Mathematics (2017)</a:t>
              </a:r>
            </a:p>
          </p:txBody>
        </p:sp>
        <p:sp>
          <p:nvSpPr>
            <p:cNvPr id="299" name="Shape 299"/>
            <p:cNvSpPr/>
            <p:nvPr/>
          </p:nvSpPr>
          <p:spPr>
            <a:xfrm>
              <a:off x="349661" y="329070"/>
              <a:ext cx="2462626" cy="6095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defRPr sz="1200" u="sng">
                  <a:solidFill>
                    <a:srgbClr val="FFFFFF"/>
                  </a:solidFill>
                  <a:latin typeface="Avenir Next Demi Bold"/>
                  <a:ea typeface="Avenir Next Demi Bold"/>
                  <a:cs typeface="Avenir Next Demi Bold"/>
                  <a:sym typeface="Avenir Next Demi Bold"/>
                </a:defRPr>
              </a:lvl1pPr>
            </a:lstStyle>
            <a:p>
              <a:r>
                <a:t>http://nctm.org/essatoolkit</a:t>
              </a:r>
            </a:p>
          </p:txBody>
        </p:sp>
      </p:grpSp>
      <p:grpSp>
        <p:nvGrpSpPr>
          <p:cNvPr id="304" name="Group 304"/>
          <p:cNvGrpSpPr/>
          <p:nvPr/>
        </p:nvGrpSpPr>
        <p:grpSpPr>
          <a:xfrm>
            <a:off x="9057149" y="9009745"/>
            <a:ext cx="2671215" cy="602764"/>
            <a:chOff x="31452" y="26083"/>
            <a:chExt cx="2671213" cy="602762"/>
          </a:xfrm>
        </p:grpSpPr>
        <p:pic>
          <p:nvPicPr>
            <p:cNvPr id="301" name="pasted-image.tiff"/>
            <p:cNvPicPr>
              <a:picLocks noChangeAspect="1"/>
            </p:cNvPicPr>
            <p:nvPr/>
          </p:nvPicPr>
          <p:blipFill>
            <a:blip r:embed="rId4">
              <a:extLst/>
            </a:blip>
            <a:srcRect l="7440" t="3474" r="1596" b="3474"/>
            <a:stretch>
              <a:fillRect/>
            </a:stretch>
          </p:blipFill>
          <p:spPr>
            <a:xfrm>
              <a:off x="1063483" y="26083"/>
              <a:ext cx="641236" cy="602763"/>
            </a:xfrm>
            <a:prstGeom prst="rect">
              <a:avLst/>
            </a:prstGeom>
            <a:ln w="12700" cap="flat">
              <a:noFill/>
              <a:miter lim="400000"/>
            </a:ln>
            <a:effectLst/>
          </p:spPr>
        </p:pic>
        <p:pic>
          <p:nvPicPr>
            <p:cNvPr id="302" name="assm_logo_color.jpg"/>
            <p:cNvPicPr>
              <a:picLocks noChangeAspect="1"/>
            </p:cNvPicPr>
            <p:nvPr/>
          </p:nvPicPr>
          <p:blipFill>
            <a:blip r:embed="rId5">
              <a:extLst/>
            </a:blip>
            <a:srcRect r="80963"/>
            <a:stretch>
              <a:fillRect/>
            </a:stretch>
          </p:blipFill>
          <p:spPr>
            <a:xfrm>
              <a:off x="2023771" y="26083"/>
              <a:ext cx="678895" cy="602710"/>
            </a:xfrm>
            <a:prstGeom prst="rect">
              <a:avLst/>
            </a:prstGeom>
            <a:ln w="12700" cap="flat">
              <a:noFill/>
              <a:miter lim="400000"/>
            </a:ln>
            <a:effectLst/>
          </p:spPr>
        </p:pic>
        <p:pic>
          <p:nvPicPr>
            <p:cNvPr id="303" name="Screen Shot 2017-06-30 at 4.28.44 PM.png"/>
            <p:cNvPicPr>
              <a:picLocks noChangeAspect="1"/>
            </p:cNvPicPr>
            <p:nvPr/>
          </p:nvPicPr>
          <p:blipFill>
            <a:blip r:embed="rId6">
              <a:extLst/>
            </a:blip>
            <a:srcRect l="3857" t="4666" r="3861" b="4445"/>
            <a:stretch>
              <a:fillRect/>
            </a:stretch>
          </p:blipFill>
          <p:spPr>
            <a:xfrm>
              <a:off x="31452" y="29338"/>
              <a:ext cx="752476" cy="571468"/>
            </a:xfrm>
            <a:custGeom>
              <a:avLst/>
              <a:gdLst/>
              <a:ahLst/>
              <a:cxnLst>
                <a:cxn ang="0">
                  <a:pos x="wd2" y="hd2"/>
                </a:cxn>
                <a:cxn ang="5400000">
                  <a:pos x="wd2" y="hd2"/>
                </a:cxn>
                <a:cxn ang="10800000">
                  <a:pos x="wd2" y="hd2"/>
                </a:cxn>
                <a:cxn ang="16200000">
                  <a:pos x="wd2" y="hd2"/>
                </a:cxn>
              </a:cxnLst>
              <a:rect l="0" t="0" r="r" b="b"/>
              <a:pathLst>
                <a:path w="21595" h="21464" extrusionOk="0">
                  <a:moveTo>
                    <a:pt x="11218" y="42"/>
                  </a:moveTo>
                  <a:cubicBezTo>
                    <a:pt x="10505" y="219"/>
                    <a:pt x="10119" y="1804"/>
                    <a:pt x="10683" y="2233"/>
                  </a:cubicBezTo>
                  <a:cubicBezTo>
                    <a:pt x="11031" y="2497"/>
                    <a:pt x="11274" y="2492"/>
                    <a:pt x="11674" y="2218"/>
                  </a:cubicBezTo>
                  <a:cubicBezTo>
                    <a:pt x="12123" y="1910"/>
                    <a:pt x="12229" y="1662"/>
                    <a:pt x="12232" y="906"/>
                  </a:cubicBezTo>
                  <a:cubicBezTo>
                    <a:pt x="12235" y="190"/>
                    <a:pt x="11863" y="-119"/>
                    <a:pt x="11218" y="42"/>
                  </a:cubicBezTo>
                  <a:close/>
                  <a:moveTo>
                    <a:pt x="17255" y="1458"/>
                  </a:moveTo>
                  <a:lnTo>
                    <a:pt x="17904" y="2293"/>
                  </a:lnTo>
                  <a:cubicBezTo>
                    <a:pt x="18984" y="3700"/>
                    <a:pt x="19270" y="5876"/>
                    <a:pt x="18713" y="8300"/>
                  </a:cubicBezTo>
                  <a:cubicBezTo>
                    <a:pt x="18463" y="9388"/>
                    <a:pt x="17612" y="10798"/>
                    <a:pt x="16526" y="11937"/>
                  </a:cubicBezTo>
                  <a:cubicBezTo>
                    <a:pt x="16030" y="12458"/>
                    <a:pt x="15608" y="12965"/>
                    <a:pt x="15581" y="13070"/>
                  </a:cubicBezTo>
                  <a:cubicBezTo>
                    <a:pt x="15553" y="13174"/>
                    <a:pt x="15825" y="13264"/>
                    <a:pt x="16184" y="13264"/>
                  </a:cubicBezTo>
                  <a:cubicBezTo>
                    <a:pt x="17603" y="13263"/>
                    <a:pt x="19441" y="11556"/>
                    <a:pt x="20091" y="9641"/>
                  </a:cubicBezTo>
                  <a:cubicBezTo>
                    <a:pt x="20774" y="7628"/>
                    <a:pt x="20769" y="4352"/>
                    <a:pt x="20080" y="2874"/>
                  </a:cubicBezTo>
                  <a:cubicBezTo>
                    <a:pt x="19708" y="2077"/>
                    <a:pt x="18758" y="1458"/>
                    <a:pt x="17916" y="1458"/>
                  </a:cubicBezTo>
                  <a:lnTo>
                    <a:pt x="17255" y="1458"/>
                  </a:lnTo>
                  <a:close/>
                  <a:moveTo>
                    <a:pt x="7585" y="1473"/>
                  </a:moveTo>
                  <a:cubicBezTo>
                    <a:pt x="7221" y="1430"/>
                    <a:pt x="6947" y="1483"/>
                    <a:pt x="6947" y="1652"/>
                  </a:cubicBezTo>
                  <a:cubicBezTo>
                    <a:pt x="6947" y="1760"/>
                    <a:pt x="7016" y="1845"/>
                    <a:pt x="7095" y="1845"/>
                  </a:cubicBezTo>
                  <a:cubicBezTo>
                    <a:pt x="7549" y="1845"/>
                    <a:pt x="9176" y="4817"/>
                    <a:pt x="9419" y="6079"/>
                  </a:cubicBezTo>
                  <a:cubicBezTo>
                    <a:pt x="9480" y="6395"/>
                    <a:pt x="9862" y="7553"/>
                    <a:pt x="10262" y="8658"/>
                  </a:cubicBezTo>
                  <a:cubicBezTo>
                    <a:pt x="11066" y="10881"/>
                    <a:pt x="11906" y="12232"/>
                    <a:pt x="12881" y="12861"/>
                  </a:cubicBezTo>
                  <a:cubicBezTo>
                    <a:pt x="13619" y="13337"/>
                    <a:pt x="14647" y="13415"/>
                    <a:pt x="14647" y="12995"/>
                  </a:cubicBezTo>
                  <a:cubicBezTo>
                    <a:pt x="14647" y="12845"/>
                    <a:pt x="14552" y="12669"/>
                    <a:pt x="14430" y="12608"/>
                  </a:cubicBezTo>
                  <a:cubicBezTo>
                    <a:pt x="14062" y="12424"/>
                    <a:pt x="12829" y="10107"/>
                    <a:pt x="12278" y="8568"/>
                  </a:cubicBezTo>
                  <a:cubicBezTo>
                    <a:pt x="11776" y="7167"/>
                    <a:pt x="11719" y="6477"/>
                    <a:pt x="12118" y="6675"/>
                  </a:cubicBezTo>
                  <a:cubicBezTo>
                    <a:pt x="12231" y="6731"/>
                    <a:pt x="12529" y="6345"/>
                    <a:pt x="12836" y="5751"/>
                  </a:cubicBezTo>
                  <a:cubicBezTo>
                    <a:pt x="13586" y="4298"/>
                    <a:pt x="14911" y="2576"/>
                    <a:pt x="15706" y="2024"/>
                  </a:cubicBezTo>
                  <a:lnTo>
                    <a:pt x="16378" y="1562"/>
                  </a:lnTo>
                  <a:lnTo>
                    <a:pt x="15592" y="1502"/>
                  </a:lnTo>
                  <a:cubicBezTo>
                    <a:pt x="14231" y="1400"/>
                    <a:pt x="12668" y="2254"/>
                    <a:pt x="11663" y="3664"/>
                  </a:cubicBezTo>
                  <a:cubicBezTo>
                    <a:pt x="11358" y="4090"/>
                    <a:pt x="11331" y="4216"/>
                    <a:pt x="11492" y="4678"/>
                  </a:cubicBezTo>
                  <a:cubicBezTo>
                    <a:pt x="11617" y="5035"/>
                    <a:pt x="11631" y="5271"/>
                    <a:pt x="11526" y="5408"/>
                  </a:cubicBezTo>
                  <a:cubicBezTo>
                    <a:pt x="11421" y="5545"/>
                    <a:pt x="11168" y="5206"/>
                    <a:pt x="10740" y="4350"/>
                  </a:cubicBezTo>
                  <a:cubicBezTo>
                    <a:pt x="9969" y="2807"/>
                    <a:pt x="9629" y="2375"/>
                    <a:pt x="8758" y="1860"/>
                  </a:cubicBezTo>
                  <a:cubicBezTo>
                    <a:pt x="8402" y="1650"/>
                    <a:pt x="7949" y="1515"/>
                    <a:pt x="7585" y="1473"/>
                  </a:cubicBezTo>
                  <a:close/>
                  <a:moveTo>
                    <a:pt x="5023" y="1532"/>
                  </a:moveTo>
                  <a:cubicBezTo>
                    <a:pt x="3549" y="1757"/>
                    <a:pt x="2346" y="2817"/>
                    <a:pt x="1537" y="4603"/>
                  </a:cubicBezTo>
                  <a:cubicBezTo>
                    <a:pt x="1168" y="5419"/>
                    <a:pt x="1141" y="5654"/>
                    <a:pt x="1139" y="7748"/>
                  </a:cubicBezTo>
                  <a:cubicBezTo>
                    <a:pt x="1137" y="8995"/>
                    <a:pt x="1189" y="10255"/>
                    <a:pt x="1253" y="10551"/>
                  </a:cubicBezTo>
                  <a:cubicBezTo>
                    <a:pt x="1421" y="11334"/>
                    <a:pt x="2253" y="12478"/>
                    <a:pt x="2950" y="12891"/>
                  </a:cubicBezTo>
                  <a:cubicBezTo>
                    <a:pt x="3598" y="13275"/>
                    <a:pt x="4605" y="13389"/>
                    <a:pt x="4749" y="13085"/>
                  </a:cubicBezTo>
                  <a:cubicBezTo>
                    <a:pt x="4797" y="12983"/>
                    <a:pt x="4511" y="12499"/>
                    <a:pt x="4111" y="12012"/>
                  </a:cubicBezTo>
                  <a:cubicBezTo>
                    <a:pt x="3711" y="11524"/>
                    <a:pt x="3234" y="10712"/>
                    <a:pt x="3041" y="10208"/>
                  </a:cubicBezTo>
                  <a:cubicBezTo>
                    <a:pt x="2552" y="8933"/>
                    <a:pt x="2630" y="6596"/>
                    <a:pt x="3223" y="4976"/>
                  </a:cubicBezTo>
                  <a:cubicBezTo>
                    <a:pt x="3668" y="3760"/>
                    <a:pt x="4885" y="2136"/>
                    <a:pt x="5501" y="1935"/>
                  </a:cubicBezTo>
                  <a:cubicBezTo>
                    <a:pt x="6263" y="1685"/>
                    <a:pt x="5919" y="1396"/>
                    <a:pt x="5023" y="1532"/>
                  </a:cubicBezTo>
                  <a:close/>
                  <a:moveTo>
                    <a:pt x="9385" y="7748"/>
                  </a:moveTo>
                  <a:cubicBezTo>
                    <a:pt x="9329" y="7748"/>
                    <a:pt x="9108" y="8138"/>
                    <a:pt x="8884" y="8598"/>
                  </a:cubicBezTo>
                  <a:cubicBezTo>
                    <a:pt x="8190" y="10017"/>
                    <a:pt x="7069" y="11521"/>
                    <a:pt x="6150" y="12295"/>
                  </a:cubicBezTo>
                  <a:cubicBezTo>
                    <a:pt x="5381" y="12943"/>
                    <a:pt x="5324" y="13050"/>
                    <a:pt x="5626" y="13130"/>
                  </a:cubicBezTo>
                  <a:cubicBezTo>
                    <a:pt x="6709" y="13413"/>
                    <a:pt x="8489" y="12579"/>
                    <a:pt x="9556" y="11296"/>
                  </a:cubicBezTo>
                  <a:lnTo>
                    <a:pt x="10341" y="10342"/>
                  </a:lnTo>
                  <a:lnTo>
                    <a:pt x="10102" y="9791"/>
                  </a:lnTo>
                  <a:cubicBezTo>
                    <a:pt x="9968" y="9483"/>
                    <a:pt x="9770" y="8900"/>
                    <a:pt x="9670" y="8494"/>
                  </a:cubicBezTo>
                  <a:cubicBezTo>
                    <a:pt x="9569" y="8088"/>
                    <a:pt x="9441" y="7748"/>
                    <a:pt x="9385" y="7748"/>
                  </a:cubicBezTo>
                  <a:close/>
                  <a:moveTo>
                    <a:pt x="20307" y="11132"/>
                  </a:moveTo>
                  <a:cubicBezTo>
                    <a:pt x="20095" y="11193"/>
                    <a:pt x="19888" y="11339"/>
                    <a:pt x="19704" y="11579"/>
                  </a:cubicBezTo>
                  <a:cubicBezTo>
                    <a:pt x="19500" y="11845"/>
                    <a:pt x="19328" y="12194"/>
                    <a:pt x="19328" y="12354"/>
                  </a:cubicBezTo>
                  <a:cubicBezTo>
                    <a:pt x="19328" y="12952"/>
                    <a:pt x="19635" y="13672"/>
                    <a:pt x="19966" y="13845"/>
                  </a:cubicBezTo>
                  <a:cubicBezTo>
                    <a:pt x="20435" y="14091"/>
                    <a:pt x="20652" y="14094"/>
                    <a:pt x="21036" y="13830"/>
                  </a:cubicBezTo>
                  <a:cubicBezTo>
                    <a:pt x="21484" y="13523"/>
                    <a:pt x="21592" y="13283"/>
                    <a:pt x="21594" y="12533"/>
                  </a:cubicBezTo>
                  <a:cubicBezTo>
                    <a:pt x="21598" y="11536"/>
                    <a:pt x="20944" y="10951"/>
                    <a:pt x="20307" y="11132"/>
                  </a:cubicBezTo>
                  <a:close/>
                  <a:moveTo>
                    <a:pt x="1127" y="15038"/>
                  </a:moveTo>
                  <a:lnTo>
                    <a:pt x="558" y="18034"/>
                  </a:lnTo>
                  <a:cubicBezTo>
                    <a:pt x="247" y="19684"/>
                    <a:pt x="-2" y="21098"/>
                    <a:pt x="0" y="21179"/>
                  </a:cubicBezTo>
                  <a:cubicBezTo>
                    <a:pt x="6" y="21455"/>
                    <a:pt x="567" y="21336"/>
                    <a:pt x="900" y="20985"/>
                  </a:cubicBezTo>
                  <a:cubicBezTo>
                    <a:pt x="1135" y="20737"/>
                    <a:pt x="1261" y="20319"/>
                    <a:pt x="1332" y="19554"/>
                  </a:cubicBezTo>
                  <a:cubicBezTo>
                    <a:pt x="1476" y="18020"/>
                    <a:pt x="1777" y="18143"/>
                    <a:pt x="2255" y="19912"/>
                  </a:cubicBezTo>
                  <a:cubicBezTo>
                    <a:pt x="2624" y="21278"/>
                    <a:pt x="2660" y="21328"/>
                    <a:pt x="3121" y="21328"/>
                  </a:cubicBezTo>
                  <a:cubicBezTo>
                    <a:pt x="3449" y="21328"/>
                    <a:pt x="3627" y="21221"/>
                    <a:pt x="3679" y="20985"/>
                  </a:cubicBezTo>
                  <a:cubicBezTo>
                    <a:pt x="3750" y="20661"/>
                    <a:pt x="4428" y="17074"/>
                    <a:pt x="4681" y="15679"/>
                  </a:cubicBezTo>
                  <a:cubicBezTo>
                    <a:pt x="4796" y="15044"/>
                    <a:pt x="4800" y="15038"/>
                    <a:pt x="4237" y="15038"/>
                  </a:cubicBezTo>
                  <a:lnTo>
                    <a:pt x="3667" y="15038"/>
                  </a:lnTo>
                  <a:lnTo>
                    <a:pt x="3496" y="16171"/>
                  </a:lnTo>
                  <a:cubicBezTo>
                    <a:pt x="3403" y="16793"/>
                    <a:pt x="3313" y="17525"/>
                    <a:pt x="3291" y="17795"/>
                  </a:cubicBezTo>
                  <a:cubicBezTo>
                    <a:pt x="3222" y="18664"/>
                    <a:pt x="2992" y="18326"/>
                    <a:pt x="2528" y="16662"/>
                  </a:cubicBezTo>
                  <a:cubicBezTo>
                    <a:pt x="2092" y="15097"/>
                    <a:pt x="2065" y="15038"/>
                    <a:pt x="1606" y="15038"/>
                  </a:cubicBezTo>
                  <a:lnTo>
                    <a:pt x="1127" y="15038"/>
                  </a:lnTo>
                  <a:close/>
                  <a:moveTo>
                    <a:pt x="11947" y="15038"/>
                  </a:moveTo>
                  <a:cubicBezTo>
                    <a:pt x="9886" y="15038"/>
                    <a:pt x="9818" y="15065"/>
                    <a:pt x="9818" y="16021"/>
                  </a:cubicBezTo>
                  <a:cubicBezTo>
                    <a:pt x="9818" y="16302"/>
                    <a:pt x="9953" y="16407"/>
                    <a:pt x="10387" y="16454"/>
                  </a:cubicBezTo>
                  <a:cubicBezTo>
                    <a:pt x="10841" y="16503"/>
                    <a:pt x="10964" y="16593"/>
                    <a:pt x="11002" y="16946"/>
                  </a:cubicBezTo>
                  <a:cubicBezTo>
                    <a:pt x="11043" y="17316"/>
                    <a:pt x="10542" y="20294"/>
                    <a:pt x="10307" y="21090"/>
                  </a:cubicBezTo>
                  <a:cubicBezTo>
                    <a:pt x="10207" y="21430"/>
                    <a:pt x="10872" y="21399"/>
                    <a:pt x="11230" y="21045"/>
                  </a:cubicBezTo>
                  <a:cubicBezTo>
                    <a:pt x="11431" y="20847"/>
                    <a:pt x="11607" y="20133"/>
                    <a:pt x="11834" y="18630"/>
                  </a:cubicBezTo>
                  <a:lnTo>
                    <a:pt x="12152" y="16513"/>
                  </a:lnTo>
                  <a:lnTo>
                    <a:pt x="12938" y="16454"/>
                  </a:lnTo>
                  <a:cubicBezTo>
                    <a:pt x="13592" y="16404"/>
                    <a:pt x="13729" y="16326"/>
                    <a:pt x="13804" y="15962"/>
                  </a:cubicBezTo>
                  <a:cubicBezTo>
                    <a:pt x="13995" y="15034"/>
                    <a:pt x="13997" y="15038"/>
                    <a:pt x="11947" y="15038"/>
                  </a:cubicBezTo>
                  <a:close/>
                  <a:moveTo>
                    <a:pt x="15410" y="15038"/>
                  </a:moveTo>
                  <a:cubicBezTo>
                    <a:pt x="15086" y="15038"/>
                    <a:pt x="14778" y="15123"/>
                    <a:pt x="14726" y="15231"/>
                  </a:cubicBezTo>
                  <a:cubicBezTo>
                    <a:pt x="14645" y="15403"/>
                    <a:pt x="13439" y="21043"/>
                    <a:pt x="13439" y="21254"/>
                  </a:cubicBezTo>
                  <a:cubicBezTo>
                    <a:pt x="13439" y="21298"/>
                    <a:pt x="13601" y="21328"/>
                    <a:pt x="13793" y="21328"/>
                  </a:cubicBezTo>
                  <a:cubicBezTo>
                    <a:pt x="14281" y="21328"/>
                    <a:pt x="14630" y="20946"/>
                    <a:pt x="14772" y="20255"/>
                  </a:cubicBezTo>
                  <a:cubicBezTo>
                    <a:pt x="14946" y="19407"/>
                    <a:pt x="15174" y="19520"/>
                    <a:pt x="15228" y="20493"/>
                  </a:cubicBezTo>
                  <a:cubicBezTo>
                    <a:pt x="15273" y="21318"/>
                    <a:pt x="15272" y="21328"/>
                    <a:pt x="15831" y="21328"/>
                  </a:cubicBezTo>
                  <a:cubicBezTo>
                    <a:pt x="16336" y="21328"/>
                    <a:pt x="16439" y="21241"/>
                    <a:pt x="16742" y="20538"/>
                  </a:cubicBezTo>
                  <a:cubicBezTo>
                    <a:pt x="17138" y="19621"/>
                    <a:pt x="17441" y="19698"/>
                    <a:pt x="17301" y="20672"/>
                  </a:cubicBezTo>
                  <a:cubicBezTo>
                    <a:pt x="17206" y="21327"/>
                    <a:pt x="17210" y="21328"/>
                    <a:pt x="17733" y="21328"/>
                  </a:cubicBezTo>
                  <a:cubicBezTo>
                    <a:pt x="18163" y="21328"/>
                    <a:pt x="18277" y="21253"/>
                    <a:pt x="18337" y="20896"/>
                  </a:cubicBezTo>
                  <a:cubicBezTo>
                    <a:pt x="18583" y="19427"/>
                    <a:pt x="19180" y="15449"/>
                    <a:pt x="19180" y="15261"/>
                  </a:cubicBezTo>
                  <a:cubicBezTo>
                    <a:pt x="19180" y="15129"/>
                    <a:pt x="18909" y="15038"/>
                    <a:pt x="18519" y="15038"/>
                  </a:cubicBezTo>
                  <a:lnTo>
                    <a:pt x="17859" y="15038"/>
                  </a:lnTo>
                  <a:lnTo>
                    <a:pt x="17198" y="16692"/>
                  </a:lnTo>
                  <a:cubicBezTo>
                    <a:pt x="16833" y="17606"/>
                    <a:pt x="16461" y="18388"/>
                    <a:pt x="16378" y="18421"/>
                  </a:cubicBezTo>
                  <a:cubicBezTo>
                    <a:pt x="16293" y="18455"/>
                    <a:pt x="16217" y="18002"/>
                    <a:pt x="16196" y="17393"/>
                  </a:cubicBezTo>
                  <a:cubicBezTo>
                    <a:pt x="16175" y="16798"/>
                    <a:pt x="16116" y="16030"/>
                    <a:pt x="16070" y="15679"/>
                  </a:cubicBezTo>
                  <a:cubicBezTo>
                    <a:pt x="15994" y="15085"/>
                    <a:pt x="15956" y="15038"/>
                    <a:pt x="15410" y="15038"/>
                  </a:cubicBezTo>
                  <a:close/>
                  <a:moveTo>
                    <a:pt x="7483" y="15053"/>
                  </a:moveTo>
                  <a:cubicBezTo>
                    <a:pt x="6973" y="15115"/>
                    <a:pt x="6460" y="15356"/>
                    <a:pt x="6082" y="15753"/>
                  </a:cubicBezTo>
                  <a:cubicBezTo>
                    <a:pt x="5413" y="16456"/>
                    <a:pt x="5157" y="17293"/>
                    <a:pt x="5148" y="18779"/>
                  </a:cubicBezTo>
                  <a:cubicBezTo>
                    <a:pt x="5138" y="20359"/>
                    <a:pt x="5246" y="20671"/>
                    <a:pt x="5945" y="21134"/>
                  </a:cubicBezTo>
                  <a:cubicBezTo>
                    <a:pt x="6297" y="21368"/>
                    <a:pt x="6716" y="21481"/>
                    <a:pt x="7130" y="21462"/>
                  </a:cubicBezTo>
                  <a:cubicBezTo>
                    <a:pt x="7543" y="21444"/>
                    <a:pt x="7949" y="21293"/>
                    <a:pt x="8257" y="21030"/>
                  </a:cubicBezTo>
                  <a:cubicBezTo>
                    <a:pt x="8686" y="20664"/>
                    <a:pt x="8698" y="20319"/>
                    <a:pt x="8303" y="19852"/>
                  </a:cubicBezTo>
                  <a:cubicBezTo>
                    <a:pt x="8030" y="19531"/>
                    <a:pt x="7983" y="19534"/>
                    <a:pt x="7745" y="19808"/>
                  </a:cubicBezTo>
                  <a:cubicBezTo>
                    <a:pt x="7235" y="20391"/>
                    <a:pt x="6831" y="20414"/>
                    <a:pt x="6423" y="19882"/>
                  </a:cubicBezTo>
                  <a:cubicBezTo>
                    <a:pt x="6215" y="19610"/>
                    <a:pt x="6046" y="19177"/>
                    <a:pt x="6048" y="18928"/>
                  </a:cubicBezTo>
                  <a:cubicBezTo>
                    <a:pt x="6053" y="18250"/>
                    <a:pt x="6579" y="16874"/>
                    <a:pt x="6925" y="16633"/>
                  </a:cubicBezTo>
                  <a:cubicBezTo>
                    <a:pt x="7361" y="16328"/>
                    <a:pt x="8085" y="16365"/>
                    <a:pt x="8303" y="16707"/>
                  </a:cubicBezTo>
                  <a:cubicBezTo>
                    <a:pt x="8466" y="16964"/>
                    <a:pt x="8547" y="16942"/>
                    <a:pt x="8929" y="16588"/>
                  </a:cubicBezTo>
                  <a:cubicBezTo>
                    <a:pt x="9485" y="16072"/>
                    <a:pt x="9475" y="15903"/>
                    <a:pt x="8872" y="15410"/>
                  </a:cubicBezTo>
                  <a:cubicBezTo>
                    <a:pt x="8499" y="15105"/>
                    <a:pt x="7993" y="14990"/>
                    <a:pt x="7483" y="15053"/>
                  </a:cubicBezTo>
                  <a:close/>
                </a:path>
              </a:pathLst>
            </a:custGeom>
            <a:ln w="12700" cap="flat">
              <a:noFill/>
              <a:miter lim="400000"/>
            </a:ln>
            <a:effectLst/>
          </p:spPr>
        </p:pic>
      </p:grpSp>
    </p:spTree>
  </p:cSld>
  <p:clrMapOvr>
    <a:masterClrMapping/>
  </p:clrMapOvr>
  <p:transition xmlns:p14="http://schemas.microsoft.com/office/powerpoint/2010/mai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TotalTime>
  <Words>1721</Words>
  <Application>Microsoft Macintosh PowerPoint</Application>
  <PresentationFormat>Custom</PresentationFormat>
  <Paragraphs>222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Levi Patrick</cp:lastModifiedBy>
  <cp:revision>5</cp:revision>
  <dcterms:modified xsi:type="dcterms:W3CDTF">2017-07-19T12:58:16Z</dcterms:modified>
</cp:coreProperties>
</file>